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마루 부리OTF 굵은" panose="020B0600000101010101" pitchFamily="34" charset="-127"/>
      <p:bold r:id="rId22"/>
    </p:embeddedFont>
    <p:embeddedFont>
      <p:font typeface="마루 부리OTF 중간" panose="020B0600000101010101" pitchFamily="34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Grid="0">
      <p:cViewPr>
        <p:scale>
          <a:sx n="33" d="100"/>
          <a:sy n="33" d="100"/>
        </p:scale>
        <p:origin x="3594" y="1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27A67-6CCA-4CB7-8A02-E2A47190BC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5C3B3-AFBE-4B33-AB2E-873568839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47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5C3B3-AFBE-4B33-AB2E-8735688395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8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28AA3-EA89-70A9-299C-82F9D351F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DBC9F-10AE-3468-121B-0BDB740BE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AE037-C809-FDC1-1D79-478441D0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51344-AF53-4EAD-5D90-AA65CD7F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B917-14F3-8E3A-DA3E-8FBFA2B1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0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A5D66-96C3-618A-B2BD-4684EA67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F5ECA5-6C12-19A0-5D0A-533B3246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3444F-43BC-A206-8549-8E6C5F43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A1ED4-9524-B0E8-63BF-5D24A3C3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3F3CA-BC1E-4364-F801-F728C3DA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84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FF4BDA-5AC7-E7A0-747A-5B14C118B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ED02AC-48CB-9394-52B6-BD074D8B4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67EEE-9183-5102-F117-A602DAA7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98681-EB99-AFFC-2ABB-AF9BB602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ACF2E-EFF4-9173-6CC1-ED78182F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3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54E8B-AD0B-F2B4-ED86-83A5DA30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B5084-A0F4-B285-A233-3014B6DCA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0F365-509F-E6B6-DB8C-41FC4B6D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1E25A-F24D-17A8-9DA9-5210D564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71128-2CE5-2E31-8CD6-24A49138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7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430E9-D817-4B91-FF02-916043DC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8F6296-1E57-FD48-B061-6E04CBEF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AD023-1C06-E36B-DAA3-5BC6C26A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98795C-33F7-C412-EEC9-BD96EEF9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37504-F606-FF01-E6B2-B02A7B90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0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730E7-A478-A84A-6E54-255D1AEF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12BB-3755-BCAD-74F5-CEF236896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3CA4-F421-4E32-FF6F-D0CF0EDA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14BDC3-BEF4-5734-DE65-0F73261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E28D7F-BC2F-EA89-AFD2-CAB26924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EAE51C-2216-5A86-B944-498A5F6F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4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0DB11-DA71-E891-9A9D-B80DAA014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6A9F2E-0679-231D-AC9F-3DF5897E3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0085BA-72BE-0149-AEEA-8818D316F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C96191-87DA-72FB-EE97-CA63B039F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D34657-87CD-FB5B-46B3-98E3B4927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D073E-D545-3B0C-2680-F65BA54F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EAEBA3-B9D6-7C31-5E76-A0B57B4F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5EC027-D179-8F98-0D6E-86BB5F1D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3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4E9A0-94DD-0625-EB33-BBD153B4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560063-E13C-A2F2-2276-44641070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DAB580-A728-F38A-2C6C-B0AC89A4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1EA40-3153-19C0-39FD-6301D955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A16DA4-1025-CC43-3738-7A00ACAF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C9559-7D33-36B4-C367-9D9B24C0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E5C60-22B5-852B-A1BB-9DD989A3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9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2CA64-94CB-EAA0-0DC5-090C43F9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51DC0-5299-6EC5-CB5E-E6724BFC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F87703-93B4-0E79-2FB7-F2A3A91F2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15319-4A99-ABB0-77AD-12D1352D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1AA1E4-9F29-2A43-53F8-98FF7863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3FC03-6F93-5FE0-66F3-AD3C6F77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9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718E6-B8B1-F13C-A27C-5461564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4DECB-B33D-F60C-2FC7-A7B4D523C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7623F8-0103-9D03-B695-A7012954E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4971B4-DA70-633B-6A34-EEA3479E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BA9E2-F8D1-7E6A-5F5E-B0CDA5C2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A85FF-1C5E-4F24-4228-210ED6D4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BB101D-BDFB-B1B8-807E-EA68A111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C02CB-165B-3C3A-BE6A-4914E83C2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E0F82-AC49-D41E-0B02-37A18A85B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FC535-C75F-4731-8B67-70B84DB4C2C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779AF-14F6-2AC1-BECD-D652C3B67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5EF77-6143-FB37-D27E-134054A9D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9926-6913-446E-AE68-F74D0004A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4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55.emf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55.emf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73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73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74.emf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74.emf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81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81.png"/><Relationship Id="rId7" Type="http://schemas.openxmlformats.org/officeDocument/2006/relationships/image" Target="../media/image168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84.png"/><Relationship Id="rId9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8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84.png"/><Relationship Id="rId9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7" Type="http://schemas.openxmlformats.org/officeDocument/2006/relationships/image" Target="../media/image16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2.emf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3.emf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5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80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-564502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47439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1843CBD-BB81-7008-3B88-F6B801104C31}"/>
              </a:ext>
            </a:extLst>
          </p:cNvPr>
          <p:cNvCxnSpPr>
            <a:cxnSpLocks/>
          </p:cNvCxnSpPr>
          <p:nvPr/>
        </p:nvCxnSpPr>
        <p:spPr>
          <a:xfrm>
            <a:off x="4457700" y="2336800"/>
            <a:ext cx="7988300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6DC109F-6715-B395-9F3B-BAABEA0FBCB1}"/>
              </a:ext>
            </a:extLst>
          </p:cNvPr>
          <p:cNvSpPr txBox="1"/>
          <p:nvPr/>
        </p:nvSpPr>
        <p:spPr>
          <a:xfrm>
            <a:off x="4457700" y="2336800"/>
            <a:ext cx="624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관로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내 </a:t>
            </a:r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풍량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측정 실험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C4375-6CD5-A29F-25A3-8D7C5A57171B}"/>
              </a:ext>
            </a:extLst>
          </p:cNvPr>
          <p:cNvSpPr txBox="1"/>
          <p:nvPr/>
        </p:nvSpPr>
        <p:spPr>
          <a:xfrm>
            <a:off x="59436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D1F9D47-40D1-1BFE-397E-DF66AF1E6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3031" r="10561" b="3148"/>
          <a:stretch/>
        </p:blipFill>
        <p:spPr>
          <a:xfrm>
            <a:off x="4402315" y="6981110"/>
            <a:ext cx="6947558" cy="60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7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D8B20-DED0-35E4-45CA-4557BEA11426}"/>
              </a:ext>
            </a:extLst>
          </p:cNvPr>
          <p:cNvGrpSpPr/>
          <p:nvPr/>
        </p:nvGrpSpPr>
        <p:grpSpPr>
          <a:xfrm>
            <a:off x="3843006" y="-5658067"/>
            <a:ext cx="8399793" cy="5410320"/>
            <a:chOff x="2562376" y="915036"/>
            <a:chExt cx="8399793" cy="54103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AE2099-A7A5-04C5-EACB-0F751025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2562376" y="1044523"/>
              <a:ext cx="8059782" cy="491955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9F3934-90DF-53E6-A7A7-9D3887E597A4}"/>
                </a:ext>
              </a:extLst>
            </p:cNvPr>
            <p:cNvSpPr/>
            <p:nvPr/>
          </p:nvSpPr>
          <p:spPr>
            <a:xfrm>
              <a:off x="8561869" y="915036"/>
              <a:ext cx="2400300" cy="54103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0EE90D-7D0A-31BC-BD49-E10CDE5959CF}"/>
              </a:ext>
            </a:extLst>
          </p:cNvPr>
          <p:cNvGrpSpPr/>
          <p:nvPr/>
        </p:nvGrpSpPr>
        <p:grpSpPr>
          <a:xfrm>
            <a:off x="5270261" y="901037"/>
            <a:ext cx="5205271" cy="4806328"/>
            <a:chOff x="5270261" y="901037"/>
            <a:chExt cx="5205271" cy="48063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92D76B-1ED7-4772-9934-074E89155490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0AEC0-6041-B2A4-0B06-3470B8BCA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60DF15-F6F9-F666-76E4-50D9670444AE}"/>
              </a:ext>
            </a:extLst>
          </p:cNvPr>
          <p:cNvGrpSpPr/>
          <p:nvPr/>
        </p:nvGrpSpPr>
        <p:grpSpPr>
          <a:xfrm>
            <a:off x="5804551" y="7612536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24FE5C-A6E0-07EE-3F5E-D70979DED39F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24FE5C-A6E0-07EE-3F5E-D70979DED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9C1463-79D6-DA2C-B1BE-85F68BA0FE8A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B530A20-E9C8-6B10-BB91-AAB80038A38C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B530A20-E9C8-6B10-BB91-AAB80038A3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EA1C3C-1FDA-132F-09F3-1A0DEF9B32D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EA1C3C-1FDA-132F-09F3-1A0DEF9B32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CDADDF6-2D58-B2B6-EC74-13DF6FD66822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CDADDF6-2D58-B2B6-EC74-13DF6FD668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438E7B7-49DF-D594-1429-3AA0258461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438E7B7-49DF-D594-1429-3AA0258461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B7CE9D-90F3-48CA-6053-75FC91422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B7CE9D-90F3-48CA-6053-75FC91422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799901-A45F-2B5E-9F5D-3C792409381A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799901-A45F-2B5E-9F5D-3C7924093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4AC3C-B8B8-CDD8-396D-58AF571F029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</p:spTree>
    <p:extLst>
      <p:ext uri="{BB962C8B-B14F-4D97-AF65-F5344CB8AC3E}">
        <p14:creationId xmlns:p14="http://schemas.microsoft.com/office/powerpoint/2010/main" val="20447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0EE90D-7D0A-31BC-BD49-E10CDE5959CF}"/>
              </a:ext>
            </a:extLst>
          </p:cNvPr>
          <p:cNvGrpSpPr/>
          <p:nvPr/>
        </p:nvGrpSpPr>
        <p:grpSpPr>
          <a:xfrm>
            <a:off x="5270261" y="-5433082"/>
            <a:ext cx="5205271" cy="4806328"/>
            <a:chOff x="5270261" y="901037"/>
            <a:chExt cx="5205271" cy="48063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92D76B-1ED7-4772-9934-074E89155490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DE817B-6043-A68B-7603-3933BB57B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0AEC0-6041-B2A4-0B06-3470B8BCA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7266E4-D29E-4894-C796-2440396E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FE6CE3-BD71-110B-5DD8-A387FC3B7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F2A858-FD47-F3BB-92E2-5A134A39EB39}"/>
              </a:ext>
            </a:extLst>
          </p:cNvPr>
          <p:cNvGrpSpPr/>
          <p:nvPr/>
        </p:nvGrpSpPr>
        <p:grpSpPr>
          <a:xfrm>
            <a:off x="3522414" y="7637897"/>
            <a:ext cx="8466386" cy="2727286"/>
            <a:chOff x="3522414" y="1974516"/>
            <a:chExt cx="8466386" cy="272728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EA0E47-4DEF-D299-70BF-A72FE2D72BBE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CA1A994A-874E-468C-1D8A-76867923E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BA0399-4F77-AB51-B007-19D542625DD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AA5C34-BDF9-7AE5-D9F4-079D923A2C0B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D4D8DF-DF01-5416-3B0B-44E601DAF652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65A15E-A9CD-8170-B5D0-C095BD94D586}"/>
              </a:ext>
            </a:extLst>
          </p:cNvPr>
          <p:cNvGrpSpPr/>
          <p:nvPr/>
        </p:nvGrpSpPr>
        <p:grpSpPr>
          <a:xfrm>
            <a:off x="5804551" y="601622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42D9F24-08A6-8128-F9A5-BB03E97C2803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42D9F24-08A6-8128-F9A5-BB03E97C2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56A6681-8592-D179-5651-69E95A6E5E54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31C3863-A4DC-065C-9B7E-FD3D998D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31C3863-A4DC-065C-9B7E-FD3D998DC2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7DC352-EADD-BDE6-3A0C-94CDA5D84CCE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7DC352-EADD-BDE6-3A0C-94CDA5D84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C5398D-3CF6-3B1E-9656-155AB77BE1AD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C5398D-3CF6-3B1E-9656-155AB77BE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E562049-00FB-02AC-AA25-C59965497FB9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E562049-00FB-02AC-AA25-C59965497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6950ADE-CFE0-EB2B-5821-4AF12D0C5BB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6950ADE-CFE0-EB2B-5821-4AF12D0C5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2EF747-90B9-30E2-AAE8-52D8494DB089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2EF747-90B9-30E2-AAE8-52D8494DB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9E675B-A7C4-3873-2A54-AEEE27E9D6DD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</p:spTree>
    <p:extLst>
      <p:ext uri="{BB962C8B-B14F-4D97-AF65-F5344CB8AC3E}">
        <p14:creationId xmlns:p14="http://schemas.microsoft.com/office/powerpoint/2010/main" val="121660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AF21FA-7C0C-536E-4E3B-A1546CB00C33}"/>
              </a:ext>
            </a:extLst>
          </p:cNvPr>
          <p:cNvGrpSpPr/>
          <p:nvPr/>
        </p:nvGrpSpPr>
        <p:grpSpPr>
          <a:xfrm>
            <a:off x="3522414" y="1974516"/>
            <a:ext cx="8466386" cy="2727286"/>
            <a:chOff x="3522414" y="1974516"/>
            <a:chExt cx="8466386" cy="27272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C37127-0901-956F-DECC-5FB323D39DD5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1266" name="Picture 2">
                <a:extLst>
                  <a:ext uri="{FF2B5EF4-FFF2-40B4-BE49-F238E27FC236}">
                    <a16:creationId xmlns:a16="http://schemas.microsoft.com/office/drawing/2014/main" id="{99A9DBE2-B8A0-5CA5-85FF-73FCD3DE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E5A88-6070-E5B1-A6D4-274CFB17734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E13A9-7776-5CC3-1D90-D2B836CF29EA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D8044-9BE0-E1FA-40BF-3B4EC3FA963D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377972-2D05-CF45-769B-B7C6007CCF67}"/>
              </a:ext>
            </a:extLst>
          </p:cNvPr>
          <p:cNvGrpSpPr/>
          <p:nvPr/>
        </p:nvGrpSpPr>
        <p:grpSpPr>
          <a:xfrm>
            <a:off x="5804551" y="-5971982"/>
            <a:ext cx="4427943" cy="5565067"/>
            <a:chOff x="5804551" y="601622"/>
            <a:chExt cx="4427943" cy="5565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71E836-5F59-31BC-09F6-9B655F2B0279}"/>
                    </a:ext>
                  </a:extLst>
                </p:cNvPr>
                <p:cNvSpPr txBox="1"/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1/7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71E836-5F59-31BC-09F6-9B655F2B0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05" y="1293146"/>
                  <a:ext cx="2137893" cy="5384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3FAD558-62A7-5803-1A46-739950EE5063}"/>
                </a:ext>
              </a:extLst>
            </p:cNvPr>
            <p:cNvGrpSpPr/>
            <p:nvPr/>
          </p:nvGrpSpPr>
          <p:grpSpPr>
            <a:xfrm>
              <a:off x="5804551" y="2273425"/>
              <a:ext cx="4427943" cy="3893264"/>
              <a:chOff x="5804551" y="536331"/>
              <a:chExt cx="4427943" cy="3893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891AAE-8FB3-33E2-D8F7-1EDC65F0F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1/7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F891AAE-8FB3-33E2-D8F7-1EDC65F0F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398" y="876392"/>
                    <a:ext cx="3417667" cy="75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520939-40FE-AC34-CB80-E092B3EA0CC0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520939-40FE-AC34-CB80-E092B3EA0C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1737129"/>
                    <a:ext cx="4427943" cy="7562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B567AB4-3410-C96D-9FFA-B0A6A4DF0254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2/7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1/7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B567AB4-3410-C96D-9FFA-B0A6A4DF0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51" y="2560088"/>
                    <a:ext cx="4344203" cy="7562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FAFFAC9-296B-7B7B-A1AB-BDDA29A9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2/7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FAFFAC9-296B-7B7B-A1AB-BDDA29A90A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31" y="3429000"/>
                    <a:ext cx="2313133" cy="10005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5FCE219-4244-4365-0B08-B59A3B7525E9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5FCE219-4244-4365-0B08-B59A3B7525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376" y="536331"/>
                    <a:ext cx="336992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74D414-9A58-5C09-712F-AACDDF8E5248}"/>
                    </a:ext>
                  </a:extLst>
                </p:cNvPr>
                <p:cNvSpPr txBox="1"/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74D414-9A58-5C09-712F-AACDDF8E5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639" y="601622"/>
                  <a:ext cx="1974643" cy="5870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407882-6712-E010-6841-CB97C539DF77}"/>
              </a:ext>
            </a:extLst>
          </p:cNvPr>
          <p:cNvGrpSpPr/>
          <p:nvPr/>
        </p:nvGrpSpPr>
        <p:grpSpPr>
          <a:xfrm>
            <a:off x="3647850" y="7627985"/>
            <a:ext cx="8215513" cy="5315349"/>
            <a:chOff x="3647850" y="846185"/>
            <a:chExt cx="8215513" cy="531534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EF564A0-2C53-CFDD-6273-8827843236A7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FC315F-3DA6-3D0E-C7CD-4D99DD34957C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FC315F-3DA6-3D0E-C7CD-4D99DD349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B06939-146D-E16B-D4FB-7D26A9703505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2D8472AE-D533-196D-F109-C808FDE55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3A2AAADE-7082-37CC-5FA6-081C0276D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83EA052-A645-BF81-0FC9-32EE13500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074FE122-0355-3F7A-2A94-C6168E0FC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180DCCAD-870E-1F08-D29F-939515F567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5F985BED-EE54-412B-8DC9-E0BBC321D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59E342B-8BC9-C2C2-D697-DC8550AC0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59E342B-8BC9-C2C2-D697-DC8550AC0D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4E01A4-9AFE-6894-D027-0F35B5F42E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4E01A4-9AFE-6894-D027-0F35B5F42E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4DAA36DB-A162-F9E0-3CAB-A2FEBEB97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4DAA36DB-A162-F9E0-3CAB-A2FEBEB973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A00561F-7370-371E-0462-92B7EBD14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A00561F-7370-371E-0462-92B7EBD14F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7D2061A9-1E95-2EC1-CFDF-50706CB10C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7D2061A9-1E95-2EC1-CFDF-50706CB10C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0EBEAE1-1F7A-EFA4-7917-E151345FD8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0EBEAE1-1F7A-EFA4-7917-E151345FD8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6780"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565B686-90BF-7D77-20FA-1E6A0F0A3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565B686-90BF-7D77-20FA-1E6A0F0A3A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B5EC8DC-120C-D8BC-D11F-575F0B163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B5EC8DC-120C-D8BC-D11F-575F0B1635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r="-6780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91C9700-F13A-BDDE-7FFC-52B4C22984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91C9700-F13A-BDDE-7FFC-52B4C22984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3DCF34D-42C6-0882-491C-81D45038A4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3DCF34D-42C6-0882-491C-81D45038A4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5085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화살표: 아래로 구부러짐 58">
                  <a:extLst>
                    <a:ext uri="{FF2B5EF4-FFF2-40B4-BE49-F238E27FC236}">
                      <a16:creationId xmlns:a16="http://schemas.microsoft.com/office/drawing/2014/main" id="{C921AF4D-0FF4-7700-91F1-F30511950203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F1AA717-6EE8-B6CE-B206-3A91F235B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62CA5B12-0A7E-3530-87C5-CFFB63AF328C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4AD4A4CD-A7F1-8350-867A-28B55911239C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87FBC66-9BBB-7C31-E1BE-3C84FCE5A4AA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4" name="타원 11263">
                  <a:extLst>
                    <a:ext uri="{FF2B5EF4-FFF2-40B4-BE49-F238E27FC236}">
                      <a16:creationId xmlns:a16="http://schemas.microsoft.com/office/drawing/2014/main" id="{6E948A82-1E98-DB92-0D29-017BA3D870E0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5" name="타원 11264">
                  <a:extLst>
                    <a:ext uri="{FF2B5EF4-FFF2-40B4-BE49-F238E27FC236}">
                      <a16:creationId xmlns:a16="http://schemas.microsoft.com/office/drawing/2014/main" id="{D0299F34-F7A5-35FA-B5D6-79AFBBA0F824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7" name="자유형: 도형 11266">
                  <a:extLst>
                    <a:ext uri="{FF2B5EF4-FFF2-40B4-BE49-F238E27FC236}">
                      <a16:creationId xmlns:a16="http://schemas.microsoft.com/office/drawing/2014/main" id="{780D9CFB-5D34-643E-A317-653F720A8021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68" name="TextBox 11267">
                      <a:extLst>
                        <a:ext uri="{FF2B5EF4-FFF2-40B4-BE49-F238E27FC236}">
                          <a16:creationId xmlns:a16="http://schemas.microsoft.com/office/drawing/2014/main" id="{1E1A97A4-FFBF-A725-DA97-70A7E8C469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 xmlns="">
                <p:sp>
                  <p:nvSpPr>
                    <p:cNvPr id="11268" name="TextBox 11267">
                      <a:extLst>
                        <a:ext uri="{FF2B5EF4-FFF2-40B4-BE49-F238E27FC236}">
                          <a16:creationId xmlns:a16="http://schemas.microsoft.com/office/drawing/2014/main" id="{1E1A97A4-FFBF-A725-DA97-70A7E8C469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269" name="직선 화살표 연결선 11268">
                  <a:extLst>
                    <a:ext uri="{FF2B5EF4-FFF2-40B4-BE49-F238E27FC236}">
                      <a16:creationId xmlns:a16="http://schemas.microsoft.com/office/drawing/2014/main" id="{757BE378-B3B1-8CBB-44BC-FDC72B5C5E4D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70" name="TextBox 11269">
                      <a:extLst>
                        <a:ext uri="{FF2B5EF4-FFF2-40B4-BE49-F238E27FC236}">
                          <a16:creationId xmlns:a16="http://schemas.microsoft.com/office/drawing/2014/main" id="{C647ED43-EBAE-BB15-0305-A5442440E1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 xmlns="">
                <p:sp>
                  <p:nvSpPr>
                    <p:cNvPr id="11270" name="TextBox 11269">
                      <a:extLst>
                        <a:ext uri="{FF2B5EF4-FFF2-40B4-BE49-F238E27FC236}">
                          <a16:creationId xmlns:a16="http://schemas.microsoft.com/office/drawing/2014/main" id="{C647ED43-EBAE-BB15-0305-A5442440E1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6" name="aa">
              <a:extLst>
                <a:ext uri="{FF2B5EF4-FFF2-40B4-BE49-F238E27FC236}">
                  <a16:creationId xmlns:a16="http://schemas.microsoft.com/office/drawing/2014/main" id="{C6E2B7F7-0A0E-958D-6E5E-6EF655671099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B49BF72-FF9E-C4F6-6903-AA9E42EA19A0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B49BF72-FF9E-C4F6-6903-AA9E42EA1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23"/>
                  <a:stretch>
                    <a:fillRect t="-6061" r="-603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7251504-084A-5EA3-3A59-58AD5604F187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A685139-61D2-C9CA-FCBE-11885299924F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A685139-61D2-C9CA-FCBE-118852999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9A2108E-ABD6-EBF5-D165-E3BC8BE12EF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9A2108E-ABD6-EBF5-D165-E3BC8BE12E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t="-7692" r="-5528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9813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AF21FA-7C0C-536E-4E3B-A1546CB00C33}"/>
              </a:ext>
            </a:extLst>
          </p:cNvPr>
          <p:cNvGrpSpPr/>
          <p:nvPr/>
        </p:nvGrpSpPr>
        <p:grpSpPr>
          <a:xfrm>
            <a:off x="3522414" y="-3236113"/>
            <a:ext cx="8466386" cy="2727286"/>
            <a:chOff x="3522414" y="1974516"/>
            <a:chExt cx="8466386" cy="27272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C37127-0901-956F-DECC-5FB323D39DD5}"/>
                </a:ext>
              </a:extLst>
            </p:cNvPr>
            <p:cNvGrpSpPr/>
            <p:nvPr/>
          </p:nvGrpSpPr>
          <p:grpSpPr>
            <a:xfrm>
              <a:off x="3522414" y="1974516"/>
              <a:ext cx="8466386" cy="2727286"/>
              <a:chOff x="3522414" y="1974516"/>
              <a:chExt cx="8466386" cy="2727286"/>
            </a:xfrm>
          </p:grpSpPr>
          <p:pic>
            <p:nvPicPr>
              <p:cNvPr id="11266" name="Picture 2">
                <a:extLst>
                  <a:ext uri="{FF2B5EF4-FFF2-40B4-BE49-F238E27FC236}">
                    <a16:creationId xmlns:a16="http://schemas.microsoft.com/office/drawing/2014/main" id="{99A9DBE2-B8A0-5CA5-85FF-73FCD3DE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414" y="1974516"/>
                <a:ext cx="8466386" cy="2727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E5A88-6070-E5B1-A6D4-274CFB17734E}"/>
                  </a:ext>
                </a:extLst>
              </p:cNvPr>
              <p:cNvSpPr txBox="1"/>
              <p:nvPr/>
            </p:nvSpPr>
            <p:spPr>
              <a:xfrm>
                <a:off x="429895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/>
                  <a:t>r^2 = 0.9475</a:t>
                </a:r>
                <a:endParaRPr lang="ko-KR" altLang="en-US" sz="9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E13A9-7776-5CC3-1D90-D2B836CF29EA}"/>
                  </a:ext>
                </a:extLst>
              </p:cNvPr>
              <p:cNvSpPr txBox="1"/>
              <p:nvPr/>
            </p:nvSpPr>
            <p:spPr>
              <a:xfrm>
                <a:off x="7137400" y="3676650"/>
                <a:ext cx="8755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r^2 = 0.9747</a:t>
                </a:r>
                <a:endParaRPr lang="ko-KR" altLang="en-US" sz="9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D8044-9BE0-E1FA-40BF-3B4EC3FA963D}"/>
                </a:ext>
              </a:extLst>
            </p:cNvPr>
            <p:cNvSpPr txBox="1"/>
            <p:nvPr/>
          </p:nvSpPr>
          <p:spPr>
            <a:xfrm>
              <a:off x="9992094" y="3676650"/>
              <a:ext cx="8755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r^2 = 0.9474</a:t>
              </a:r>
              <a:endParaRPr lang="ko-KR" altLang="en-US" sz="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1268" name="그룹 11267">
            <a:extLst>
              <a:ext uri="{FF2B5EF4-FFF2-40B4-BE49-F238E27FC236}">
                <a16:creationId xmlns:a16="http://schemas.microsoft.com/office/drawing/2014/main" id="{1EB6BB82-9DC6-C421-33A9-F688F7383C88}"/>
              </a:ext>
            </a:extLst>
          </p:cNvPr>
          <p:cNvGrpSpPr/>
          <p:nvPr/>
        </p:nvGrpSpPr>
        <p:grpSpPr>
          <a:xfrm>
            <a:off x="3647850" y="846185"/>
            <a:ext cx="8215513" cy="5315349"/>
            <a:chOff x="3647850" y="846185"/>
            <a:chExt cx="8215513" cy="53153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E3F0006-80D2-391B-B241-77B32EAAD1BE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BC5260-C0CA-3E39-B72E-4CB139586341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4C78E264-9C3E-0EBB-EC51-07F61B34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A9E1163-6C6D-6B67-32AE-EC07319AC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C64417D8-CB53-FD87-6D8C-1AA5995F9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6AD5E15D-3152-9D21-2B08-95D90DD85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F1A9092-12C0-D083-1A1C-047E8EC72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41B8F01-379A-1205-C7C1-D37184BFF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5085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화살표: 아래로 구부러짐 43">
                  <a:extLst>
                    <a:ext uri="{FF2B5EF4-FFF2-40B4-BE49-F238E27FC236}">
                      <a16:creationId xmlns:a16="http://schemas.microsoft.com/office/drawing/2014/main" id="{8F097B95-1B3F-4342-1824-490ABF50A778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E5CC7F6-FC83-FC1E-1874-929CF76CB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79EF132-8002-FFE9-8FC3-22737BC5158D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BCF5F11B-176C-F440-4A31-A7B5AC9F7375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6195151D-9074-E723-A073-0411E8FA3F5F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267F14B-5E08-E369-E34F-694CCD0A109A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E713768-BA8B-9F89-573E-C859784EBE37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9058B291-D95A-88A5-878C-E5084E595FAC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0E3E6F71-439B-9988-F39C-907FB21C3A3E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9" name="aa">
              <a:extLst>
                <a:ext uri="{FF2B5EF4-FFF2-40B4-BE49-F238E27FC236}">
                  <a16:creationId xmlns:a16="http://schemas.microsoft.com/office/drawing/2014/main" id="{082227C4-0761-DB20-00DD-1FC0EBCB2D70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16"/>
                  <a:stretch>
                    <a:fillRect t="-7692" r="-603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64" name="그룹 11263">
              <a:extLst>
                <a:ext uri="{FF2B5EF4-FFF2-40B4-BE49-F238E27FC236}">
                  <a16:creationId xmlns:a16="http://schemas.microsoft.com/office/drawing/2014/main" id="{2A8F5445-76C1-D6E9-5B3C-C4C90198AFD3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 xmlns="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6061" r="-5528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1270" name="그림 11269">
            <a:extLst>
              <a:ext uri="{FF2B5EF4-FFF2-40B4-BE49-F238E27FC236}">
                <a16:creationId xmlns:a16="http://schemas.microsoft.com/office/drawing/2014/main" id="{59807EE7-3A87-C103-F0ED-447B5D25550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1022" t="6585" r="12752" b="9357"/>
          <a:stretch/>
        </p:blipFill>
        <p:spPr>
          <a:xfrm>
            <a:off x="4405711" y="7319641"/>
            <a:ext cx="6719042" cy="22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1268" name="그룹 11267">
            <a:extLst>
              <a:ext uri="{FF2B5EF4-FFF2-40B4-BE49-F238E27FC236}">
                <a16:creationId xmlns:a16="http://schemas.microsoft.com/office/drawing/2014/main" id="{1EB6BB82-9DC6-C421-33A9-F688F7383C88}"/>
              </a:ext>
            </a:extLst>
          </p:cNvPr>
          <p:cNvGrpSpPr/>
          <p:nvPr/>
        </p:nvGrpSpPr>
        <p:grpSpPr>
          <a:xfrm>
            <a:off x="3647850" y="-5973715"/>
            <a:ext cx="8215513" cy="5315349"/>
            <a:chOff x="3647850" y="846185"/>
            <a:chExt cx="8215513" cy="53153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E3F0006-80D2-391B-B241-77B32EAAD1BE}"/>
                </a:ext>
              </a:extLst>
            </p:cNvPr>
            <p:cNvGrpSpPr/>
            <p:nvPr/>
          </p:nvGrpSpPr>
          <p:grpSpPr>
            <a:xfrm>
              <a:off x="3647850" y="846185"/>
              <a:ext cx="8215513" cy="2687295"/>
              <a:chOff x="3990955" y="3121960"/>
              <a:chExt cx="8215513" cy="2687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1/7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nary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400" i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72657A1-95AD-269D-D571-CD5A28B5B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102" y="3597733"/>
                    <a:ext cx="4380366" cy="21338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BC5260-C0CA-3E39-B72E-4CB139586341}"/>
                  </a:ext>
                </a:extLst>
              </p:cNvPr>
              <p:cNvGrpSpPr/>
              <p:nvPr/>
            </p:nvGrpSpPr>
            <p:grpSpPr>
              <a:xfrm>
                <a:off x="3990955" y="3121960"/>
                <a:ext cx="3837654" cy="2687295"/>
                <a:chOff x="2279082" y="3828970"/>
                <a:chExt cx="3837654" cy="2687295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4C78E264-9C3E-0EBB-EC51-07F61B34F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162911"/>
                  <a:ext cx="1" cy="217487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A9E1163-6C6D-6B67-32AE-EC07319AC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1" y="4380081"/>
                  <a:ext cx="1029971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C64417D8-CB53-FD87-6D8C-1AA5995F9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4815376"/>
                  <a:ext cx="1557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6AD5E15D-3152-9D21-2B08-95D90DD85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5251937"/>
                  <a:ext cx="18110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F1A9092-12C0-D083-1A1C-047E8EC72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3" y="5686277"/>
                  <a:ext cx="2001520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41B8F01-379A-1205-C7C1-D37184BFF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812" y="6120617"/>
                  <a:ext cx="214883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303CA5-4FD0-43DE-2DA5-0E063FAC2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891422"/>
                      <a:ext cx="357188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3AAB0DA0-944D-A5B2-6387-54F2CFF5A3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445057"/>
                      <a:ext cx="35718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B04B2C1-2197-584E-6FB2-062AE3423E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3" y="5015003"/>
                      <a:ext cx="357188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C4BF3FA-32FE-1248-3038-EBD163F493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590545"/>
                      <a:ext cx="35718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E111A34-BC8F-330F-7EFA-3203BF8267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8622" y="4139418"/>
                      <a:ext cx="35718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04FAEBD-4E05-75AC-4EF3-D5EF51DA39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8157" y="4150532"/>
                      <a:ext cx="35718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6780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08BA31-FB1C-B41A-3AE5-8CC26AAADA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509" y="4595486"/>
                      <a:ext cx="357188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6897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986CED4-F9D7-9A0E-FD67-3164A3032C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1747" y="5023694"/>
                      <a:ext cx="35718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780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0F8397-19CB-98F6-2A19-7BC31A71B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87333" y="5463870"/>
                      <a:ext cx="357188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897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C6636856-FF4C-00EA-68A3-DD2F734D76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935" y="5897735"/>
                      <a:ext cx="35718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5085"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화살표: 아래로 구부러짐 43">
                  <a:extLst>
                    <a:ext uri="{FF2B5EF4-FFF2-40B4-BE49-F238E27FC236}">
                      <a16:creationId xmlns:a16="http://schemas.microsoft.com/office/drawing/2014/main" id="{8F097B95-1B3F-4342-1824-490ABF50A778}"/>
                    </a:ext>
                  </a:extLst>
                </p:cNvPr>
                <p:cNvSpPr/>
                <p:nvPr/>
              </p:nvSpPr>
              <p:spPr>
                <a:xfrm>
                  <a:off x="5234062" y="6146935"/>
                  <a:ext cx="488946" cy="369330"/>
                </a:xfrm>
                <a:prstGeom prst="curved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E5CC7F6-FC83-FC1E-1874-929CF76CB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082" y="6337787"/>
                  <a:ext cx="32681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79EF132-8002-FFE9-8FC3-22737BC5158D}"/>
                    </a:ext>
                  </a:extLst>
                </p:cNvPr>
                <p:cNvSpPr/>
                <p:nvPr/>
              </p:nvSpPr>
              <p:spPr>
                <a:xfrm>
                  <a:off x="3752387" y="4316967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BCF5F11B-176C-F440-4A31-A7B5AC9F7375}"/>
                    </a:ext>
                  </a:extLst>
                </p:cNvPr>
                <p:cNvSpPr/>
                <p:nvPr/>
              </p:nvSpPr>
              <p:spPr>
                <a:xfrm>
                  <a:off x="4277234" y="4751979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6195151D-9074-E723-A073-0411E8FA3F5F}"/>
                    </a:ext>
                  </a:extLst>
                </p:cNvPr>
                <p:cNvSpPr/>
                <p:nvPr/>
              </p:nvSpPr>
              <p:spPr>
                <a:xfrm>
                  <a:off x="4521842" y="5187793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267F14B-5E08-E369-E34F-694CCD0A109A}"/>
                    </a:ext>
                  </a:extLst>
                </p:cNvPr>
                <p:cNvSpPr/>
                <p:nvPr/>
              </p:nvSpPr>
              <p:spPr>
                <a:xfrm>
                  <a:off x="4723935" y="5625684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E713768-BA8B-9F89-573E-C859784EBE37}"/>
                    </a:ext>
                  </a:extLst>
                </p:cNvPr>
                <p:cNvSpPr/>
                <p:nvPr/>
              </p:nvSpPr>
              <p:spPr>
                <a:xfrm>
                  <a:off x="4865538" y="6057221"/>
                  <a:ext cx="126792" cy="12679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9058B291-D95A-88A5-878C-E5084E595FAC}"/>
                    </a:ext>
                  </a:extLst>
                </p:cNvPr>
                <p:cNvSpPr/>
                <p:nvPr/>
              </p:nvSpPr>
              <p:spPr>
                <a:xfrm>
                  <a:off x="2800350" y="4156075"/>
                  <a:ext cx="2228850" cy="2178050"/>
                </a:xfrm>
                <a:custGeom>
                  <a:avLst/>
                  <a:gdLst>
                    <a:gd name="connsiteX0" fmla="*/ 2228850 w 2228850"/>
                    <a:gd name="connsiteY0" fmla="*/ 2178050 h 2178050"/>
                    <a:gd name="connsiteX1" fmla="*/ 2095500 w 2228850"/>
                    <a:gd name="connsiteY1" fmla="*/ 1803400 h 2178050"/>
                    <a:gd name="connsiteX2" fmla="*/ 1866900 w 2228850"/>
                    <a:gd name="connsiteY2" fmla="*/ 1289050 h 2178050"/>
                    <a:gd name="connsiteX3" fmla="*/ 1460500 w 2228850"/>
                    <a:gd name="connsiteY3" fmla="*/ 584200 h 2178050"/>
                    <a:gd name="connsiteX4" fmla="*/ 901700 w 2228850"/>
                    <a:gd name="connsiteY4" fmla="*/ 120650 h 2178050"/>
                    <a:gd name="connsiteX5" fmla="*/ 0 w 2228850"/>
                    <a:gd name="connsiteY5" fmla="*/ 0 h 217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8850" h="2178050">
                      <a:moveTo>
                        <a:pt x="2228850" y="2178050"/>
                      </a:moveTo>
                      <a:cubicBezTo>
                        <a:pt x="2192337" y="2064808"/>
                        <a:pt x="2155825" y="1951567"/>
                        <a:pt x="2095500" y="1803400"/>
                      </a:cubicBezTo>
                      <a:cubicBezTo>
                        <a:pt x="2035175" y="1655233"/>
                        <a:pt x="1972733" y="1492250"/>
                        <a:pt x="1866900" y="1289050"/>
                      </a:cubicBezTo>
                      <a:cubicBezTo>
                        <a:pt x="1761067" y="1085850"/>
                        <a:pt x="1621367" y="778933"/>
                        <a:pt x="1460500" y="584200"/>
                      </a:cubicBezTo>
                      <a:cubicBezTo>
                        <a:pt x="1299633" y="389467"/>
                        <a:pt x="1145117" y="218017"/>
                        <a:pt x="901700" y="120650"/>
                      </a:cubicBezTo>
                      <a:cubicBezTo>
                        <a:pt x="658283" y="23283"/>
                        <a:pt x="159808" y="39158"/>
                        <a:pt x="0" y="0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100" i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4DD7B8-F257-575C-6525-3E75EFBF62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9145" y="4264236"/>
                      <a:ext cx="1557591" cy="42139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0E3E6F71-439B-9988-F39C-907FB21C3A3E}"/>
                    </a:ext>
                  </a:extLst>
                </p:cNvPr>
                <p:cNvCxnSpPr/>
                <p:nvPr/>
              </p:nvCxnSpPr>
              <p:spPr>
                <a:xfrm flipH="1">
                  <a:off x="4184650" y="4508750"/>
                  <a:ext cx="495047" cy="817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ko-KR" altLang="en-US" i="1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1ED3FE8-3110-BAD2-AF5F-48D235E54C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0573" y="3828970"/>
                      <a:ext cx="357188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9" name="aa">
              <a:extLst>
                <a:ext uri="{FF2B5EF4-FFF2-40B4-BE49-F238E27FC236}">
                  <a16:creationId xmlns:a16="http://schemas.microsoft.com/office/drawing/2014/main" id="{082227C4-0761-DB20-00DD-1FC0EBCB2D70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4246984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/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.4)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0499799-3600-3A84-8CBA-75E08B972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286" y="2569636"/>
                  <a:ext cx="1215077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7692" r="-603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64" name="그룹 11263">
              <a:extLst>
                <a:ext uri="{FF2B5EF4-FFF2-40B4-BE49-F238E27FC236}">
                  <a16:creationId xmlns:a16="http://schemas.microsoft.com/office/drawing/2014/main" id="{2A8F5445-76C1-D6E9-5B3C-C4C90198AFD3}"/>
                </a:ext>
              </a:extLst>
            </p:cNvPr>
            <p:cNvGrpSpPr/>
            <p:nvPr/>
          </p:nvGrpSpPr>
          <p:grpSpPr>
            <a:xfrm>
              <a:off x="5965600" y="4888493"/>
              <a:ext cx="3680079" cy="1273041"/>
              <a:chOff x="6096000" y="3047175"/>
              <a:chExt cx="3680079" cy="1273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ko-KR" altLang="en-US" sz="2800" i="1" dirty="0"/>
                  </a:p>
                </p:txBody>
              </p:sp>
            </mc:Choice>
            <mc:Fallback xmlns="">
              <p:sp>
                <p:nvSpPr>
                  <p:cNvPr id="11265" name="TextBox 11264">
                    <a:extLst>
                      <a:ext uri="{FF2B5EF4-FFF2-40B4-BE49-F238E27FC236}">
                        <a16:creationId xmlns:a16="http://schemas.microsoft.com/office/drawing/2014/main" id="{9ED4BD45-4D78-EF27-FDFA-1298DA958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047175"/>
                    <a:ext cx="2586477" cy="12730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/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(</a:t>
                    </a:r>
                    <a:r>
                      <a:rPr lang="ko-KR" altLang="en-US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식</a:t>
                    </a:r>
                    <a:r>
                      <a:rPr lang="en-US" altLang="ko-KR" sz="2000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rPr>
                      <a:t>.3) </a:t>
                    </a:r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11267" name="TextBox 11266">
                    <a:extLst>
                      <a:ext uri="{FF2B5EF4-FFF2-40B4-BE49-F238E27FC236}">
                        <a16:creationId xmlns:a16="http://schemas.microsoft.com/office/drawing/2014/main" id="{A75D3F4E-0517-23ED-BA89-8797ECF5B3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002" y="3536417"/>
                    <a:ext cx="1215077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6061" r="-5528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06F61C7-D536-1D4A-2160-CFDA0F4221A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1022" t="6585" r="12752" b="9357"/>
          <a:stretch/>
        </p:blipFill>
        <p:spPr>
          <a:xfrm>
            <a:off x="4405711" y="2273047"/>
            <a:ext cx="6719042" cy="226991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C2FDA5-D077-3C33-F495-A96466ED0520}"/>
              </a:ext>
            </a:extLst>
          </p:cNvPr>
          <p:cNvGrpSpPr/>
          <p:nvPr/>
        </p:nvGrpSpPr>
        <p:grpSpPr>
          <a:xfrm>
            <a:off x="5031252" y="7467600"/>
            <a:ext cx="5262628" cy="4441604"/>
            <a:chOff x="5031252" y="1102630"/>
            <a:chExt cx="5262628" cy="444160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5FF039-A130-3F8C-6C53-9B71B19A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6FB09E-67FD-D340-7934-CB9D1D1AC779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582BE0-B8B9-43D4-3BB1-EE09E5DC6AEC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8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153164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221143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최소속도를 이용하여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레이놀즈수를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구하였다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2161273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E47D3-F838-C282-E737-11E8CBA3A8A4}"/>
              </a:ext>
            </a:extLst>
          </p:cNvPr>
          <p:cNvSpPr txBox="1"/>
          <p:nvPr/>
        </p:nvSpPr>
        <p:spPr>
          <a:xfrm>
            <a:off x="203200" y="303031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1/7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제곱법칙 식으로 데이터를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CA50-B2C7-ECFF-006C-6AB4C496372C}"/>
              </a:ext>
            </a:extLst>
          </p:cNvPr>
          <p:cNvSpPr txBox="1"/>
          <p:nvPr/>
        </p:nvSpPr>
        <p:spPr>
          <a:xfrm>
            <a:off x="279401" y="3872171"/>
            <a:ext cx="26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곡선맞춤하여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얻은 식의 최고속도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중심속도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.4)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이용해 유량을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구한다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06F61C7-D536-1D4A-2160-CFDA0F422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2" t="6585" r="12752" b="9357"/>
          <a:stretch/>
        </p:blipFill>
        <p:spPr>
          <a:xfrm>
            <a:off x="4405711" y="-2660903"/>
            <a:ext cx="6719042" cy="226991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3EB021-BB30-1E73-1CE8-C02361C2D3F5}"/>
              </a:ext>
            </a:extLst>
          </p:cNvPr>
          <p:cNvGrpSpPr/>
          <p:nvPr/>
        </p:nvGrpSpPr>
        <p:grpSpPr>
          <a:xfrm>
            <a:off x="5031252" y="1102630"/>
            <a:ext cx="5262628" cy="4441604"/>
            <a:chOff x="5031252" y="1102630"/>
            <a:chExt cx="5262628" cy="4441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33888-9AE4-8AC9-996E-211A1BF4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FC0AB-FC70-81FB-5E44-236E43F13A63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C012CD-EFB4-8D0E-6A8C-691508A0BA98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3F55CF-B497-9D4B-3777-8281810EE443}"/>
              </a:ext>
            </a:extLst>
          </p:cNvPr>
          <p:cNvSpPr txBox="1"/>
          <p:nvPr/>
        </p:nvSpPr>
        <p:spPr>
          <a:xfrm>
            <a:off x="279401" y="549164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유량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유량계수 값 비교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33E9F2-BA0A-4B9B-EEDF-1D5B814BCDFD}"/>
              </a:ext>
            </a:extLst>
          </p:cNvPr>
          <p:cNvGrpSpPr/>
          <p:nvPr/>
        </p:nvGrpSpPr>
        <p:grpSpPr>
          <a:xfrm>
            <a:off x="3607535" y="7909632"/>
            <a:ext cx="8476009" cy="6077248"/>
            <a:chOff x="3607535" y="653426"/>
            <a:chExt cx="8476009" cy="607724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BA3858-740F-96BC-B858-384134FDCBE9}"/>
                </a:ext>
              </a:extLst>
            </p:cNvPr>
            <p:cNvGrpSpPr/>
            <p:nvPr/>
          </p:nvGrpSpPr>
          <p:grpSpPr>
            <a:xfrm>
              <a:off x="3607535" y="653426"/>
              <a:ext cx="8476009" cy="6077248"/>
              <a:chOff x="3607535" y="176372"/>
              <a:chExt cx="8476009" cy="607724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297C76A-EA23-7FF7-BB9D-72791DC70A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0519"/>
              <a:stretch/>
            </p:blipFill>
            <p:spPr>
              <a:xfrm>
                <a:off x="8540243" y="1823873"/>
                <a:ext cx="3543301" cy="3083873"/>
              </a:xfrm>
              <a:prstGeom prst="rect">
                <a:avLst/>
              </a:prstGeom>
            </p:spPr>
          </p:pic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681A37D-33F0-DC35-3BF6-806B247CF504}"/>
                  </a:ext>
                </a:extLst>
              </p:cNvPr>
              <p:cNvGrpSpPr/>
              <p:nvPr/>
            </p:nvGrpSpPr>
            <p:grpSpPr>
              <a:xfrm>
                <a:off x="3607535" y="176372"/>
                <a:ext cx="6081410" cy="6077248"/>
                <a:chOff x="3607535" y="176372"/>
                <a:chExt cx="6081410" cy="6077248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3D99B7CF-4E79-18E3-D033-0FCC0507FF8C}"/>
                    </a:ext>
                  </a:extLst>
                </p:cNvPr>
                <p:cNvGrpSpPr/>
                <p:nvPr/>
              </p:nvGrpSpPr>
              <p:grpSpPr>
                <a:xfrm>
                  <a:off x="3607535" y="176372"/>
                  <a:ext cx="6081410" cy="3591374"/>
                  <a:chOff x="3607535" y="93114"/>
                  <a:chExt cx="6081410" cy="3591374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C78BF274-6C4B-0CE0-378F-6284331D9471}"/>
                      </a:ext>
                    </a:extLst>
                  </p:cNvPr>
                  <p:cNvGrpSpPr/>
                  <p:nvPr/>
                </p:nvGrpSpPr>
                <p:grpSpPr>
                  <a:xfrm>
                    <a:off x="3607535" y="93114"/>
                    <a:ext cx="6081410" cy="3591374"/>
                    <a:chOff x="3607535" y="93114"/>
                    <a:chExt cx="6081410" cy="3591374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F9CB6AA-B53E-84C1-9A6A-2C190F77A9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36185" y="93114"/>
                      <a:ext cx="4052760" cy="1477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세 가지 풍속으로 진행한 실험을 통해 구한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유량계수의 값이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같은 조건의 실험에 대해 두 가지 적분방법을 이용하여 구한 유량과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유량계수값이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CDD2AC86-2CBF-E2F8-4FB2-497E4B28B0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7535" y="1792664"/>
                      <a:ext cx="482976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실험 외 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: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오리피스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유량계수 실험식을 </a:t>
                      </a:r>
                      <a:endParaRPr lang="en-US" altLang="ko-KR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통한 유량계수 계산 시도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>
                          <a:extLst>
                            <a:ext uri="{FF2B5EF4-FFF2-40B4-BE49-F238E27FC236}">
                              <a16:creationId xmlns:a16="http://schemas.microsoft.com/office/drawing/2014/main" id="{FB8A8189-DCCF-EFE8-25C7-5626B5995A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0.597−0.011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+0.432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7" name="TextBox 6">
                          <a:extLst>
                            <a:ext uri="{FF2B5EF4-FFF2-40B4-BE49-F238E27FC236}">
                              <a16:creationId xmlns:a16="http://schemas.microsoft.com/office/drawing/2014/main" id="{9CE453B7-C8D8-9D54-D31D-092E2C272C2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394" r="-552" b="-222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6000F4A1-EBC6-7ED4-AF7D-B6998E4BA23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23.2/30)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=0.598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30E0EEC8-6515-119A-8A96-C913DE8BC77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246" r="-1474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D4A3BAD1-0917-9F4D-0313-01A9CDEDFA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ko-KR" altLang="en-US" dirty="0">
                              <a:latin typeface="마루 부리OTF 중간" panose="020B0600000101010101" pitchFamily="34" charset="-127"/>
                              <a:ea typeface="마루 부리OTF 중간" panose="020B0600000101010101" pitchFamily="34" charset="-127"/>
                            </a:rPr>
                            <a:t> 사용불가</a:t>
                          </a:r>
                          <a:r>
                            <a:rPr lang="ko-KR" altLang="en-US" dirty="0"/>
                            <a:t> 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086E0B11-93E4-A2D4-A018-8E6966E4875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544" t="-23913" r="-1351" b="-5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222170D-233C-DB78-194F-DEA60CC34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55F660B5-5AAD-51C1-B85E-9CE31DB7B31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b="-195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017CEAFB-DC6E-0287-5C10-DBF78C70CB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4185+2831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−1438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EE655027-156E-7AE0-5585-2964A1DAFC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853" b="-173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29909C-A47B-FA4B-FACD-A2C5189FE263}"/>
                    </a:ext>
                  </a:extLst>
                </p:cNvPr>
                <p:cNvSpPr txBox="1"/>
                <p:nvPr/>
              </p:nvSpPr>
              <p:spPr>
                <a:xfrm>
                  <a:off x="3730372" y="4499294"/>
                  <a:ext cx="509647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한계레이놀즈수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이하에서는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레이놀즈수가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커지면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유량계수가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작아져야하는데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실험을 통해 구한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유량계수는 풍속에 대해 이런 관계가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보이지 않았음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</a:t>
                  </a: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따라서 실험에서 측정오차가 결과에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미치는 영향이 컸을 것이다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0E0B24-4593-50AD-F181-622E8E528D72}"/>
                    </a:ext>
                  </a:extLst>
                </p:cNvPr>
                <p:cNvSpPr txBox="1"/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8,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/>
                    <a:t> 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1265" name="TextBox 11264">
                  <a:extLst>
                    <a:ext uri="{FF2B5EF4-FFF2-40B4-BE49-F238E27FC236}">
                      <a16:creationId xmlns:a16="http://schemas.microsoft.com/office/drawing/2014/main" id="{1FF2BCC5-EEC9-5F73-5A38-0162700B9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210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916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2055520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3EB021-BB30-1E73-1CE8-C02361C2D3F5}"/>
              </a:ext>
            </a:extLst>
          </p:cNvPr>
          <p:cNvGrpSpPr/>
          <p:nvPr/>
        </p:nvGrpSpPr>
        <p:grpSpPr>
          <a:xfrm>
            <a:off x="5031252" y="-5402218"/>
            <a:ext cx="5262628" cy="4441604"/>
            <a:chOff x="5031252" y="1102630"/>
            <a:chExt cx="5262628" cy="4441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33888-9AE4-8AC9-996E-211A1BF4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1252" y="1162734"/>
              <a:ext cx="5262628" cy="438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FC0AB-FC70-81FB-5E44-236E43F13A63}"/>
                </a:ext>
              </a:extLst>
            </p:cNvPr>
            <p:cNvSpPr txBox="1"/>
            <p:nvPr/>
          </p:nvSpPr>
          <p:spPr>
            <a:xfrm>
              <a:off x="5191527" y="1102630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1/7</a:t>
              </a:r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제곱법칙 사용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C012CD-EFB4-8D0E-6A8C-691508A0BA98}"/>
                </a:ext>
              </a:extLst>
            </p:cNvPr>
            <p:cNvSpPr txBox="1"/>
            <p:nvPr/>
          </p:nvSpPr>
          <p:spPr>
            <a:xfrm>
              <a:off x="5191526" y="3244334"/>
              <a:ext cx="197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마루 부리OTF 중간" panose="020B0600000101010101" pitchFamily="34" charset="-127"/>
                  <a:ea typeface="마루 부리OTF 중간" panose="020B0600000101010101" pitchFamily="34" charset="-127"/>
                </a:rPr>
                <a:t>구간적분 사용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C3B3B78-86BB-04E2-859B-D5254A99953E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grpSp>
        <p:nvGrpSpPr>
          <p:cNvPr id="11266" name="그룹 11265">
            <a:extLst>
              <a:ext uri="{FF2B5EF4-FFF2-40B4-BE49-F238E27FC236}">
                <a16:creationId xmlns:a16="http://schemas.microsoft.com/office/drawing/2014/main" id="{7BF01278-6A7F-2B80-120B-86376AD2D61E}"/>
              </a:ext>
            </a:extLst>
          </p:cNvPr>
          <p:cNvGrpSpPr/>
          <p:nvPr/>
        </p:nvGrpSpPr>
        <p:grpSpPr>
          <a:xfrm>
            <a:off x="3607535" y="653426"/>
            <a:ext cx="8476009" cy="6077248"/>
            <a:chOff x="3607535" y="653426"/>
            <a:chExt cx="8476009" cy="607724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4FD6ED-4958-DD9B-4B13-ABAE515704C3}"/>
                </a:ext>
              </a:extLst>
            </p:cNvPr>
            <p:cNvGrpSpPr/>
            <p:nvPr/>
          </p:nvGrpSpPr>
          <p:grpSpPr>
            <a:xfrm>
              <a:off x="3607535" y="653426"/>
              <a:ext cx="8476009" cy="6077248"/>
              <a:chOff x="3607535" y="176372"/>
              <a:chExt cx="8476009" cy="607724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7C28747F-6959-9CBE-77EE-43A8DB0144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0519"/>
              <a:stretch/>
            </p:blipFill>
            <p:spPr>
              <a:xfrm>
                <a:off x="8540243" y="1823873"/>
                <a:ext cx="3543301" cy="3083873"/>
              </a:xfrm>
              <a:prstGeom prst="rect">
                <a:avLst/>
              </a:prstGeom>
            </p:spPr>
          </p:pic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9ECF5A8-83CC-7FEE-0031-59CE8249D006}"/>
                  </a:ext>
                </a:extLst>
              </p:cNvPr>
              <p:cNvGrpSpPr/>
              <p:nvPr/>
            </p:nvGrpSpPr>
            <p:grpSpPr>
              <a:xfrm>
                <a:off x="3607535" y="176372"/>
                <a:ext cx="6081410" cy="6077248"/>
                <a:chOff x="3607535" y="176372"/>
                <a:chExt cx="6081410" cy="6077248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631A11E6-8EAC-81FE-FFDB-D043C9CDFDB5}"/>
                    </a:ext>
                  </a:extLst>
                </p:cNvPr>
                <p:cNvGrpSpPr/>
                <p:nvPr/>
              </p:nvGrpSpPr>
              <p:grpSpPr>
                <a:xfrm>
                  <a:off x="3607535" y="176372"/>
                  <a:ext cx="6081410" cy="3591374"/>
                  <a:chOff x="3607535" y="93114"/>
                  <a:chExt cx="6081410" cy="3591374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4F7FB751-DF7B-AABE-7618-F26AB6AB0C66}"/>
                      </a:ext>
                    </a:extLst>
                  </p:cNvPr>
                  <p:cNvGrpSpPr/>
                  <p:nvPr/>
                </p:nvGrpSpPr>
                <p:grpSpPr>
                  <a:xfrm>
                    <a:off x="3607535" y="93114"/>
                    <a:ext cx="6081410" cy="3591374"/>
                    <a:chOff x="3607535" y="93114"/>
                    <a:chExt cx="6081410" cy="3591374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6A9ED6AD-D959-BF3D-8546-491D8FDACF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36185" y="93114"/>
                      <a:ext cx="4052760" cy="1477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세 가지 풍속으로 진행한 실험을 통해 구한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유량계수의 값이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같은 조건의 실험에 대해 두 가지 적분방법을 이용하여 구한 유량과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유량계수값이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F65B340-533C-26DE-36C1-1D20CD4B56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7535" y="1792664"/>
                      <a:ext cx="482976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실험 외 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: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오리피스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유량계수 실험식을 </a:t>
                      </a:r>
                      <a:endParaRPr lang="en-US" altLang="ko-KR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통한 유량계수 계산 시도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" name="TextBox 6">
                          <a:extLst>
                            <a:ext uri="{FF2B5EF4-FFF2-40B4-BE49-F238E27FC236}">
                              <a16:creationId xmlns:a16="http://schemas.microsoft.com/office/drawing/2014/main" id="{9CE453B7-C8D8-9D54-D31D-092E2C272C2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0.597−0.011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+0.432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7" name="TextBox 6">
                          <a:extLst>
                            <a:ext uri="{FF2B5EF4-FFF2-40B4-BE49-F238E27FC236}">
                              <a16:creationId xmlns:a16="http://schemas.microsoft.com/office/drawing/2014/main" id="{9CE453B7-C8D8-9D54-D31D-092E2C272C2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394" r="-552" b="-222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30E0EEC8-6515-119A-8A96-C913DE8BC77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23.2/30)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=0.598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30E0EEC8-6515-119A-8A96-C913DE8BC77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246" r="-1474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086E0B11-93E4-A2D4-A018-8E6966E487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ko-KR" altLang="en-US" dirty="0">
                              <a:latin typeface="마루 부리OTF 중간" panose="020B0600000101010101" pitchFamily="34" charset="-127"/>
                              <a:ea typeface="마루 부리OTF 중간" panose="020B0600000101010101" pitchFamily="34" charset="-127"/>
                            </a:rPr>
                            <a:t> 사용불가</a:t>
                          </a:r>
                          <a:r>
                            <a:rPr lang="ko-KR" altLang="en-US" dirty="0"/>
                            <a:t> 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086E0B11-93E4-A2D4-A018-8E6966E4875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544" t="-23913" r="-1351" b="-5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55F660B5-5AAD-51C1-B85E-9CE31DB7B3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55F660B5-5AAD-51C1-B85E-9CE31DB7B31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b="-195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EE655027-156E-7AE0-5585-2964A1DAFC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4185+2831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−1438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EE655027-156E-7AE0-5585-2964A1DAFC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853" b="-173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64DD9C-C3CE-350F-6912-A661E1C59BCE}"/>
                    </a:ext>
                  </a:extLst>
                </p:cNvPr>
                <p:cNvSpPr txBox="1"/>
                <p:nvPr/>
              </p:nvSpPr>
              <p:spPr>
                <a:xfrm>
                  <a:off x="3730372" y="4499294"/>
                  <a:ext cx="509647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한계레이놀즈수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이하에서는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레이놀즈수가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커지면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유량계수가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작아져야하는데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실험을 통해 구한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유량계수는 풍속에 대해 이런 관계가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보이지 않았음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</a:t>
                  </a: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따라서 실험에서 측정오차가 결과에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미치는 영향이 컸을 것이다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65" name="TextBox 11264">
                  <a:extLst>
                    <a:ext uri="{FF2B5EF4-FFF2-40B4-BE49-F238E27FC236}">
                      <a16:creationId xmlns:a16="http://schemas.microsoft.com/office/drawing/2014/main" id="{1FF2BCC5-EEC9-5F73-5A38-0162700B984C}"/>
                    </a:ext>
                  </a:extLst>
                </p:cNvPr>
                <p:cNvSpPr txBox="1"/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8,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/>
                    <a:t> 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1265" name="TextBox 11264">
                  <a:extLst>
                    <a:ext uri="{FF2B5EF4-FFF2-40B4-BE49-F238E27FC236}">
                      <a16:creationId xmlns:a16="http://schemas.microsoft.com/office/drawing/2014/main" id="{1FF2BCC5-EEC9-5F73-5A38-0162700B9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210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393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2055520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FEA119-2249-E678-8128-12A65E6700FA}"/>
              </a:ext>
            </a:extLst>
          </p:cNvPr>
          <p:cNvCxnSpPr>
            <a:cxnSpLocks/>
          </p:cNvCxnSpPr>
          <p:nvPr/>
        </p:nvCxnSpPr>
        <p:spPr>
          <a:xfrm>
            <a:off x="7889592" y="7296912"/>
            <a:ext cx="5305708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DFABF6-9FF9-9A78-885D-049D82CC5E7E}"/>
              </a:ext>
            </a:extLst>
          </p:cNvPr>
          <p:cNvSpPr txBox="1"/>
          <p:nvPr/>
        </p:nvSpPr>
        <p:spPr>
          <a:xfrm>
            <a:off x="7889592" y="7296912"/>
            <a:ext cx="330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48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3B3B78-86BB-04E2-859B-D5254A99953E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F26D59-1DCC-C540-A57C-787B67DBA164}"/>
              </a:ext>
            </a:extLst>
          </p:cNvPr>
          <p:cNvSpPr txBox="1"/>
          <p:nvPr/>
        </p:nvSpPr>
        <p:spPr>
          <a:xfrm>
            <a:off x="5228630" y="2052674"/>
            <a:ext cx="50964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오차 원인 예상 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: </a:t>
            </a:r>
          </a:p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측정장비의 측정방식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</a:t>
            </a:r>
          </a:p>
          <a:p>
            <a:pPr algn="ctr"/>
            <a:r>
              <a:rPr lang="ko-KR" altLang="en-US" dirty="0" err="1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마노미터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관 내 물의 부착력에 의한 정확한 눈금선 파악 어려움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 err="1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피토관의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위치 등</a:t>
            </a:r>
            <a:endParaRPr lang="en-US" altLang="ko-KR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ctr"/>
            <a:endParaRPr lang="en-US" altLang="ko-KR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장비의 배치를 최대한 더 정확하게 하고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측정값의 평균을 신뢰할 수 있을 정도로 반복실험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 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5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회 이상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하여 측정값을 사용하였으면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더 정확한 실험이 되었을 것이다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1B65C9-ADEB-C691-57F4-F67E852D9CA2}"/>
              </a:ext>
            </a:extLst>
          </p:cNvPr>
          <p:cNvGrpSpPr/>
          <p:nvPr/>
        </p:nvGrpSpPr>
        <p:grpSpPr>
          <a:xfrm>
            <a:off x="3607535" y="-6543787"/>
            <a:ext cx="8476009" cy="6077248"/>
            <a:chOff x="3607535" y="653426"/>
            <a:chExt cx="8476009" cy="60772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E151469-7B00-80B3-B5CE-8FA31312282F}"/>
                </a:ext>
              </a:extLst>
            </p:cNvPr>
            <p:cNvGrpSpPr/>
            <p:nvPr/>
          </p:nvGrpSpPr>
          <p:grpSpPr>
            <a:xfrm>
              <a:off x="3607535" y="653426"/>
              <a:ext cx="8476009" cy="6077248"/>
              <a:chOff x="3607535" y="176372"/>
              <a:chExt cx="8476009" cy="607724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3E22866-4B2A-0D1A-3F5C-AA100DF45C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0519"/>
              <a:stretch/>
            </p:blipFill>
            <p:spPr>
              <a:xfrm>
                <a:off x="8540243" y="1823873"/>
                <a:ext cx="3543301" cy="3083873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DF8E964-0ECB-B800-2686-1FC0A4D43474}"/>
                  </a:ext>
                </a:extLst>
              </p:cNvPr>
              <p:cNvGrpSpPr/>
              <p:nvPr/>
            </p:nvGrpSpPr>
            <p:grpSpPr>
              <a:xfrm>
                <a:off x="3607535" y="176372"/>
                <a:ext cx="6081410" cy="6077248"/>
                <a:chOff x="3607535" y="176372"/>
                <a:chExt cx="6081410" cy="6077248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4DB3447A-7A03-8960-A50C-4BF005150951}"/>
                    </a:ext>
                  </a:extLst>
                </p:cNvPr>
                <p:cNvGrpSpPr/>
                <p:nvPr/>
              </p:nvGrpSpPr>
              <p:grpSpPr>
                <a:xfrm>
                  <a:off x="3607535" y="176372"/>
                  <a:ext cx="6081410" cy="3591374"/>
                  <a:chOff x="3607535" y="93114"/>
                  <a:chExt cx="6081410" cy="3591374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F76E638C-0F04-485A-028B-BB818DF86CBD}"/>
                      </a:ext>
                    </a:extLst>
                  </p:cNvPr>
                  <p:cNvGrpSpPr/>
                  <p:nvPr/>
                </p:nvGrpSpPr>
                <p:grpSpPr>
                  <a:xfrm>
                    <a:off x="3607535" y="93114"/>
                    <a:ext cx="6081410" cy="3591374"/>
                    <a:chOff x="3607535" y="93114"/>
                    <a:chExt cx="6081410" cy="3591374"/>
                  </a:xfrm>
                </p:grpSpPr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5D6C7EF7-433A-475E-6FD3-6701F03D7C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36185" y="93114"/>
                      <a:ext cx="4052760" cy="1477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세 가지 풍속으로 진행한 실험을 통해 구한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유량계수의 값이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 같은 조건의 실험에 대해 두 가지 적분방법을 이용하여 구한 유량과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유량계수값이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비슷하게 나옴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F3EE8C0-59D7-805A-21D9-28636D5E7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7535" y="1792664"/>
                      <a:ext cx="482976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실험 외 </a:t>
                      </a:r>
                      <a:r>
                        <a:rPr lang="en-US" altLang="ko-KR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: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</a:t>
                      </a:r>
                      <a:r>
                        <a:rPr lang="ko-KR" altLang="en-US" dirty="0" err="1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오리피스</a:t>
                      </a:r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 유량계수 실험식을 </a:t>
                      </a:r>
                      <a:endParaRPr lang="en-US" altLang="ko-KR" dirty="0">
                        <a:latin typeface="마루 부리OTF 중간" panose="020B0600000101010101" pitchFamily="34" charset="-127"/>
                        <a:ea typeface="마루 부리OTF 중간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마루 부리OTF 중간" panose="020B0600000101010101" pitchFamily="34" charset="-127"/>
                          <a:ea typeface="마루 부리OTF 중간" panose="020B0600000101010101" pitchFamily="34" charset="-127"/>
                        </a:rPr>
                        <a:t>통한 유량계수 계산 시도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D1500ABC-0C23-183B-AC96-5EE983C7C8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0.597−0.011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+0.432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7" name="TextBox 6">
                          <a:extLst>
                            <a:ext uri="{FF2B5EF4-FFF2-40B4-BE49-F238E27FC236}">
                              <a16:creationId xmlns:a16="http://schemas.microsoft.com/office/drawing/2014/main" id="{9CE453B7-C8D8-9D54-D31D-092E2C272C2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13097" y="2438995"/>
                          <a:ext cx="3307572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394" r="-552" b="-222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819C0C6C-A8F0-9556-4BD5-1FB373AC513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23.2/30)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=0.598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30E0EEC8-6515-119A-8A96-C913DE8BC77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56540" y="2768387"/>
                          <a:ext cx="2482154" cy="276999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246" r="-1474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3A3590FB-2999-BC07-2BC8-EBD3DFDAD53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ko-KR" altLang="en-US" dirty="0">
                              <a:latin typeface="마루 부리OTF 중간" panose="020B0600000101010101" pitchFamily="34" charset="-127"/>
                              <a:ea typeface="마루 부리OTF 중간" panose="020B0600000101010101" pitchFamily="34" charset="-127"/>
                            </a:rPr>
                            <a:t> 사용불가</a:t>
                          </a:r>
                          <a:r>
                            <a:rPr lang="ko-KR" altLang="en-US" dirty="0"/>
                            <a:t> 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086E0B11-93E4-A2D4-A018-8E6966E4875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85169" y="3404411"/>
                          <a:ext cx="3155479" cy="28007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544" t="-23913" r="-1351" b="-5434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8DA3405A-EE8A-4C6E-1A16-3FF80DE78DB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Re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55F660B5-5AAD-51C1-B85E-9CE31DB7B31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105606" y="2434806"/>
                        <a:ext cx="1376531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b="-195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43FEC93B-D43D-3E9D-6BFC-11BC9F936A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4185+2831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−1438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EE655027-156E-7AE0-5585-2964A1DAFC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71456" y="3073055"/>
                        <a:ext cx="2856808" cy="314830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853" b="-173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23EB0EE-1E87-7A1D-2C22-EFF03B233BEB}"/>
                    </a:ext>
                  </a:extLst>
                </p:cNvPr>
                <p:cNvSpPr txBox="1"/>
                <p:nvPr/>
              </p:nvSpPr>
              <p:spPr>
                <a:xfrm>
                  <a:off x="3730372" y="4499294"/>
                  <a:ext cx="509647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한계레이놀즈수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이하에서는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레이놀즈수가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커지면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유량계수가 </a:t>
                  </a:r>
                  <a:r>
                    <a:rPr lang="ko-KR" altLang="en-US" dirty="0" err="1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작아져야하는데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실험을 통해 구한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유량계수는 풍속에 대해 이런 관계가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보이지 않았음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</a:t>
                  </a: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따라서 실험에서 측정오차가 결과에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  <a:p>
                  <a:pPr algn="ctr"/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미치는 영향이 컸을 것이다</a:t>
                  </a:r>
                  <a:r>
                    <a:rPr lang="en-US" altLang="ko-KR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 </a:t>
                  </a:r>
                  <a:r>
                    <a:rPr lang="ko-KR" altLang="en-US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 </a:t>
                  </a:r>
                  <a:endParaRPr lang="en-US" altLang="ko-KR" dirty="0">
                    <a:latin typeface="마루 부리OTF 중간" panose="020B0600000101010101" pitchFamily="34" charset="-127"/>
                    <a:ea typeface="마루 부리OTF 중간" panose="020B0600000101010101" pitchFamily="34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7A9C55F-C647-1355-831E-DD9699B1E8E4}"/>
                    </a:ext>
                  </a:extLst>
                </p:cNvPr>
                <p:cNvSpPr txBox="1"/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8,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0.76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/>
                    <a:t> 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1265" name="TextBox 11264">
                  <a:extLst>
                    <a:ext uri="{FF2B5EF4-FFF2-40B4-BE49-F238E27FC236}">
                      <a16:creationId xmlns:a16="http://schemas.microsoft.com/office/drawing/2014/main" id="{1FF2BCC5-EEC9-5F73-5A38-0162700B9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941" y="4445883"/>
                  <a:ext cx="246933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210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604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72994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196799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144477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11269" name="TextBox 11268">
            <a:extLst>
              <a:ext uri="{FF2B5EF4-FFF2-40B4-BE49-F238E27FC236}">
                <a16:creationId xmlns:a16="http://schemas.microsoft.com/office/drawing/2014/main" id="{7ABEFCC0-E7D9-8A4D-8B03-FC387E24A5D9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E5D1202-72C5-21A1-58AD-AA03881BB225}"/>
              </a:ext>
            </a:extLst>
          </p:cNvPr>
          <p:cNvCxnSpPr>
            <a:cxnSpLocks/>
          </p:cNvCxnSpPr>
          <p:nvPr/>
        </p:nvCxnSpPr>
        <p:spPr>
          <a:xfrm>
            <a:off x="7889592" y="2336800"/>
            <a:ext cx="5305708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BF8ED1-B6AF-09A5-0F32-DBC6131F76D1}"/>
              </a:ext>
            </a:extLst>
          </p:cNvPr>
          <p:cNvSpPr txBox="1"/>
          <p:nvPr/>
        </p:nvSpPr>
        <p:spPr>
          <a:xfrm>
            <a:off x="7889592" y="2336800"/>
            <a:ext cx="330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48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EE2C-7FAE-2174-3524-B1B831AFB32F}"/>
              </a:ext>
            </a:extLst>
          </p:cNvPr>
          <p:cNvSpPr txBox="1"/>
          <p:nvPr/>
        </p:nvSpPr>
        <p:spPr>
          <a:xfrm>
            <a:off x="59436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C60BF6-35CF-9F34-FE0A-6C51A713FBA1}"/>
              </a:ext>
            </a:extLst>
          </p:cNvPr>
          <p:cNvSpPr txBox="1"/>
          <p:nvPr/>
        </p:nvSpPr>
        <p:spPr>
          <a:xfrm>
            <a:off x="5228630" y="-3032343"/>
            <a:ext cx="50964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오차 원인 예상 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: </a:t>
            </a:r>
          </a:p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측정장비의 측정방식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</a:t>
            </a:r>
          </a:p>
          <a:p>
            <a:pPr algn="ctr"/>
            <a:r>
              <a:rPr lang="ko-KR" altLang="en-US" dirty="0" err="1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마노미터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관 내 물의 부착력에 의한 정확한 눈금선 파악 어려움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 err="1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피토관의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위치 등</a:t>
            </a:r>
            <a:endParaRPr lang="en-US" altLang="ko-KR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ctr"/>
            <a:endParaRPr lang="en-US" altLang="ko-KR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장비의 배치를 최대한 더 정확하게 하고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측정값의 평균을 신뢰할 수 있을 정도로 반복실험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최소 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5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회 이상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)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하여 측정값을 사용하였으면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더 정확한 실험이 되었을 것이다</a:t>
            </a:r>
            <a:r>
              <a:rPr lang="en-US" altLang="ko-KR" dirty="0"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92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A17D3D-4600-2C5D-05D8-8C6B48D8C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3031" r="10561" b="3148"/>
          <a:stretch/>
        </p:blipFill>
        <p:spPr>
          <a:xfrm>
            <a:off x="4402315" y="391817"/>
            <a:ext cx="6947558" cy="606965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2C013B-8641-A8F3-6A2C-EB46357CEF84}"/>
              </a:ext>
            </a:extLst>
          </p:cNvPr>
          <p:cNvCxnSpPr>
            <a:cxnSpLocks/>
          </p:cNvCxnSpPr>
          <p:nvPr/>
        </p:nvCxnSpPr>
        <p:spPr>
          <a:xfrm>
            <a:off x="4457700" y="-830997"/>
            <a:ext cx="7988300" cy="0"/>
          </a:xfrm>
          <a:prstGeom prst="line">
            <a:avLst/>
          </a:prstGeom>
          <a:ln w="12700">
            <a:solidFill>
              <a:schemeClr val="tx1"/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8FEFBB-D7B2-EB63-C868-23D12A9B0A3F}"/>
              </a:ext>
            </a:extLst>
          </p:cNvPr>
          <p:cNvSpPr txBox="1"/>
          <p:nvPr/>
        </p:nvSpPr>
        <p:spPr>
          <a:xfrm>
            <a:off x="4457700" y="-830997"/>
            <a:ext cx="624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관로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내 </a:t>
            </a:r>
            <a:r>
              <a:rPr lang="ko-KR" altLang="en-US" sz="48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풍량</a:t>
            </a:r>
            <a:r>
              <a:rPr lang="ko-KR" altLang="en-US" sz="4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측정 실험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83C-F47D-795C-1912-3AA6C8DD7F8D}"/>
              </a:ext>
            </a:extLst>
          </p:cNvPr>
          <p:cNvSpPr txBox="1"/>
          <p:nvPr/>
        </p:nvSpPr>
        <p:spPr>
          <a:xfrm>
            <a:off x="7200901" y="6150114"/>
            <a:ext cx="624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기계공학실험설계 </a:t>
            </a:r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조</a:t>
            </a:r>
            <a:endParaRPr lang="en-US" altLang="ko-KR" sz="2000" dirty="0">
              <a:solidFill>
                <a:schemeClr val="tx1">
                  <a:alpha val="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20191089 </a:t>
            </a:r>
            <a:r>
              <a:rPr lang="ko-KR" altLang="en-US" sz="2000" dirty="0">
                <a:solidFill>
                  <a:schemeClr val="tx1">
                    <a:alpha val="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김찬우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7" name="aa">
            <a:extLst>
              <a:ext uri="{FF2B5EF4-FFF2-40B4-BE49-F238E27FC236}">
                <a16:creationId xmlns:a16="http://schemas.microsoft.com/office/drawing/2014/main" id="{01528B34-70CF-E0D7-7235-83AEE79E5949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2E0D87F-940D-D8AD-628C-D52C1461D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0" t="3349" r="9589" b="4319"/>
          <a:stretch/>
        </p:blipFill>
        <p:spPr>
          <a:xfrm>
            <a:off x="4091494" y="7540083"/>
            <a:ext cx="7569200" cy="56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26B22-FFD0-3862-FC7E-25E11F8AA24C}"/>
              </a:ext>
            </a:extLst>
          </p:cNvPr>
          <p:cNvSpPr txBox="1"/>
          <p:nvPr/>
        </p:nvSpPr>
        <p:spPr>
          <a:xfrm>
            <a:off x="203200" y="1922713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반복 측정값은 평균값을 이용하고 단일 측정과 반복 측정값에 대해 </a:t>
            </a:r>
            <a:r>
              <a:rPr lang="ko-KR" altLang="en-US" dirty="0" err="1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측정불확도를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나타내었다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11" name="aa">
            <a:extLst>
              <a:ext uri="{FF2B5EF4-FFF2-40B4-BE49-F238E27FC236}">
                <a16:creationId xmlns:a16="http://schemas.microsoft.com/office/drawing/2014/main" id="{0425F301-12EF-A7E2-CC10-986D4135F1FF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73D8054-F0F1-0A0E-7E33-EF2AAC45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0" t="3349" r="9589" b="4319"/>
          <a:stretch/>
        </p:blipFill>
        <p:spPr>
          <a:xfrm>
            <a:off x="4091494" y="558711"/>
            <a:ext cx="7569200" cy="56850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006ABB-5554-1E70-0F35-A793B973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6" t="3031" r="10561" b="3148"/>
          <a:stretch/>
        </p:blipFill>
        <p:spPr>
          <a:xfrm>
            <a:off x="4402315" y="-7066258"/>
            <a:ext cx="6947558" cy="606965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F9A8B7-7468-0531-B96B-7710F0FA2785}"/>
              </a:ext>
            </a:extLst>
          </p:cNvPr>
          <p:cNvGrpSpPr/>
          <p:nvPr/>
        </p:nvGrpSpPr>
        <p:grpSpPr>
          <a:xfrm>
            <a:off x="5322313" y="8639011"/>
            <a:ext cx="5107562" cy="2884341"/>
            <a:chOff x="5322313" y="1707269"/>
            <a:chExt cx="5107562" cy="28843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AAF5AE-B973-393A-76B7-C50EDC44CCE7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84DE64-B470-7186-B9CF-B2AF5837831B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84DE64-B470-7186-B9CF-B2AF58378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2C56F4-4D43-6B82-E2B8-6736112021B9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2C56F4-4D43-6B82-E2B8-673611202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1F011E-F146-8148-EBAC-6DB14836F33E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1F011E-F146-8148-EBAC-6DB14836F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228ABC-0BDE-A9B0-389C-4179A5C67515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228ABC-0BDE-A9B0-389C-4179A5C67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B9E042-3837-D510-06F7-18C20AD97425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B9E042-3837-D510-06F7-18C20AD97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9617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464197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5276560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D52C7-8DF6-7F17-266E-9DE8CB59FCBB}"/>
              </a:ext>
            </a:extLst>
          </p:cNvPr>
          <p:cNvSpPr txBox="1"/>
          <p:nvPr/>
        </p:nvSpPr>
        <p:spPr>
          <a:xfrm>
            <a:off x="203200" y="112215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실험을 통해 측정한 값은 다음과 같다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26B22-FFD0-3862-FC7E-25E11F8AA24C}"/>
              </a:ext>
            </a:extLst>
          </p:cNvPr>
          <p:cNvSpPr txBox="1"/>
          <p:nvPr/>
        </p:nvSpPr>
        <p:spPr>
          <a:xfrm>
            <a:off x="203200" y="1922713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반복 측정값은 평균값을 이용하고 단일 측정과 반복 측정값에 대해 </a:t>
            </a:r>
            <a:r>
              <a:rPr lang="ko-KR" altLang="en-US" dirty="0" err="1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측정불확도를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 나타내었다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11" name="aa">
            <a:extLst>
              <a:ext uri="{FF2B5EF4-FFF2-40B4-BE49-F238E27FC236}">
                <a16:creationId xmlns:a16="http://schemas.microsoft.com/office/drawing/2014/main" id="{0425F301-12EF-A7E2-CC10-986D4135F1FF}"/>
              </a:ext>
            </a:extLst>
          </p:cNvPr>
          <p:cNvCxnSpPr/>
          <p:nvPr/>
        </p:nvCxnSpPr>
        <p:spPr>
          <a:xfrm>
            <a:off x="279401" y="1071994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9B1CF7-5E00-B7A9-BB75-982E812189C3}"/>
              </a:ext>
            </a:extLst>
          </p:cNvPr>
          <p:cNvSpPr txBox="1"/>
          <p:nvPr/>
        </p:nvSpPr>
        <p:spPr>
          <a:xfrm>
            <a:off x="203200" y="3334131"/>
            <a:ext cx="269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측정한 환경온도와 기상청에서 조사한 환경압력으로 공기의 밀도를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0E36B6-61F9-E536-A1DC-023C08A1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0" t="3349" r="9589" b="4319"/>
          <a:stretch/>
        </p:blipFill>
        <p:spPr>
          <a:xfrm>
            <a:off x="4091494" y="-6886151"/>
            <a:ext cx="7569200" cy="568506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AF601AF-B5DF-4E9F-44DB-FBBF38201A54}"/>
              </a:ext>
            </a:extLst>
          </p:cNvPr>
          <p:cNvGrpSpPr/>
          <p:nvPr/>
        </p:nvGrpSpPr>
        <p:grpSpPr>
          <a:xfrm>
            <a:off x="5322313" y="1707269"/>
            <a:ext cx="5107562" cy="2884341"/>
            <a:chOff x="5322313" y="1707269"/>
            <a:chExt cx="5107562" cy="28843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9872F-7862-BB69-251C-792FFECFE2EE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5EF4DC5-4686-C447-CD34-678D230005E6}"/>
              </a:ext>
            </a:extLst>
          </p:cNvPr>
          <p:cNvGrpSpPr/>
          <p:nvPr/>
        </p:nvGrpSpPr>
        <p:grpSpPr>
          <a:xfrm>
            <a:off x="3934062" y="7593757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FF2CEE-4FDC-B209-CF1C-791AA160FCBE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FF2CEE-4FDC-B209-CF1C-791AA160F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9725C9-24FF-1867-B537-BB07F12D8DD9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9725C9-24FF-1867-B537-BB07F12D8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A88AF5-1D11-A4F8-9CFC-4C03CAFC9E2E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A88AF5-1D11-A4F8-9CFC-4C03CAFC9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6061" r="-3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112A0FA-E1B6-B5CC-27A2-C399EC06850F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E274878-9498-6878-9714-257C0FE9AA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EC02C55-795A-EB8F-043A-F2D667BDAB7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14721C5-F3FD-CD1B-66AD-1E7D930D82D1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5CA5E08-4BDC-15CC-825D-183D025C931D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328D658-C648-F178-73B5-D0940A6FA85C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6B794A7-7FA8-B80F-C085-11CCD8A55263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72F77333-59A1-B4FF-F804-069413E5555C}"/>
                  </a:ext>
                </a:extLst>
              </p:cNvPr>
              <p:cNvCxnSpPr>
                <a:stCxn id="43" idx="1"/>
                <a:endCxn id="43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84C3878E-1279-C28C-5418-B9944A9F83BA}"/>
                  </a:ext>
                </a:extLst>
              </p:cNvPr>
              <p:cNvCxnSpPr>
                <a:cxnSpLocks/>
                <a:stCxn id="42" idx="1"/>
                <a:endCxn id="42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D3A8A79C-C1B6-A401-3CC4-90DFA234EA3B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6359F894-657D-0A73-94CB-36A4DCF5FE3A}"/>
                  </a:ext>
                </a:extLst>
              </p:cNvPr>
              <p:cNvCxnSpPr>
                <a:cxnSpLocks/>
                <a:stCxn id="40" idx="1"/>
                <a:endCxn id="40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4932DCA-E358-36C8-A898-33EAE56A949E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401E23-F895-C747-4A3E-F425DC9B4C84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401E23-F895-C747-4A3E-F425DC9B4C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AD09553-D271-2D60-A086-AFA80B66CD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AD09553-D271-2D60-A086-AFA80B66CD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2A9F9C-C6C6-FAA1-562E-C16A78E6B60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2A9F9C-C6C6-FAA1-562E-C16A78E6B6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3B8949-31C9-4BE5-21CD-5AE2FB8AB89D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3B8949-31C9-4BE5-21CD-5AE2FB8AB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EAF3E90-4755-D582-AF32-5F62847504A1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EAF3E90-4755-D582-AF32-5F62847504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5A44B8-7DAD-1D5F-1ADA-C4E75AAF73A2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5A44B8-7DAD-1D5F-1ADA-C4E75AAF73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1DE971D-67A5-32FB-34BD-6C3CB21F323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1DE971D-67A5-32FB-34BD-6C3CB21F32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89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D4B379C-0C28-0A45-5382-2E6D983D2020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D4B379C-0C28-0A45-5382-2E6D983D20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25425DF-22F7-D338-6356-E9B488E29952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25425DF-22F7-D338-6356-E9B488E299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F16E69B-01F9-46C1-C02E-653DC09213DB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F16E69B-01F9-46C1-C02E-653DC09213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5085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3034C6F4-34D3-EC23-D9AA-75CFAFDBA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ABF380-D17A-BA95-3495-18688DF15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E7D18A8-D042-6A2F-C747-200289DDC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1CE634F-A2D5-A1A4-EA6C-4239D468B00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1CE634F-A2D5-A1A4-EA6C-4239D468B0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화살표: 아래로 구부러짐 62">
                <a:extLst>
                  <a:ext uri="{FF2B5EF4-FFF2-40B4-BE49-F238E27FC236}">
                    <a16:creationId xmlns:a16="http://schemas.microsoft.com/office/drawing/2014/main" id="{CA5C615E-71B8-9FFA-F91F-702C175DA555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5C55CB1-9E8F-7F1E-13AA-559A837E8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3E3FFCA-56DC-61E9-1C2C-1D1E06C8FB7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3E3FFCA-56DC-61E9-1C2C-1D1E06C8FB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CB1F58-6B2C-3A15-498F-A26CA0A8C90A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CB1F58-6B2C-3A15-498F-A26CA0A8C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A7F3F0-1893-A2D7-7A48-CAF08F4914DA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A7F3F0-1893-A2D7-7A48-CAF08F49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960756-7843-3240-A6A1-C5ACD0EB15B5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960756-7843-3240-A6A1-C5ACD0EB1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25"/>
                  <a:stretch>
                    <a:fillRect t="-6061" r="-552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aa">
              <a:extLst>
                <a:ext uri="{FF2B5EF4-FFF2-40B4-BE49-F238E27FC236}">
                  <a16:creationId xmlns:a16="http://schemas.microsoft.com/office/drawing/2014/main" id="{2C99B87F-ABA3-8F8D-F5C6-2DAD1185E5F3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294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AF601AF-B5DF-4E9F-44DB-FBBF38201A54}"/>
              </a:ext>
            </a:extLst>
          </p:cNvPr>
          <p:cNvGrpSpPr/>
          <p:nvPr/>
        </p:nvGrpSpPr>
        <p:grpSpPr>
          <a:xfrm>
            <a:off x="5322313" y="-3953302"/>
            <a:ext cx="5107562" cy="2884341"/>
            <a:chOff x="5322313" y="1707269"/>
            <a:chExt cx="5107562" cy="28843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9872F-7862-BB69-251C-792FFECFE2EE}"/>
                </a:ext>
              </a:extLst>
            </p:cNvPr>
            <p:cNvSpPr/>
            <p:nvPr/>
          </p:nvSpPr>
          <p:spPr>
            <a:xfrm>
              <a:off x="5322313" y="4043182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/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=101.57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kPa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6C573D-AF31-0FDD-DAF1-B5D675EF5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801" y="2138156"/>
                  <a:ext cx="2940164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/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=296.4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±0.05℃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608002-1744-7CD5-6C38-7F9514B4E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21" y="1707269"/>
                  <a:ext cx="39142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/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altLang="ko-KR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D481FD-23A6-E9E4-CF2F-BD468547F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039" y="3238144"/>
                  <a:ext cx="142968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/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=0.287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kgK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B3FBDD-DBD3-5B30-0701-6B686A9AA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774" y="2560693"/>
                  <a:ext cx="285821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/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∴  </m:t>
                        </m:r>
                        <m:r>
                          <a:rPr kumimoji="0" lang="ko-KR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𝜌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=1.1940 </m:t>
                        </m:r>
                        <m:r>
                          <m:rPr>
                            <m:sty m:val="p"/>
                          </m:rP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kg</m:t>
                        </m:r>
                        <m:r>
                          <a:rPr kumimoji="0" lang="en-US" altLang="ko-KR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sSup>
                          <m:sSupPr>
                            <m:ctrlPr>
                              <a:rPr kumimoji="0" lang="en-US" altLang="ko-K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ko-KR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±0.02%</m:t>
                        </m:r>
                      </m:oMath>
                    </m:oMathPara>
                  </a14:m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08532BD-7169-955D-CDD5-E553EBB4C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3998636"/>
                  <a:ext cx="501231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BDC348F-E1DB-C55F-3869-CF48E1FB91BE}"/>
              </a:ext>
            </a:extLst>
          </p:cNvPr>
          <p:cNvGrpSpPr/>
          <p:nvPr/>
        </p:nvGrpSpPr>
        <p:grpSpPr>
          <a:xfrm>
            <a:off x="3934062" y="548844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r="-3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62BF8D-E318-1241-46ED-E702235F7F1B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F0E217-69BF-16F8-5F74-A76267ED2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D2A471-993B-CE8A-8087-A540DCCD8FC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AAB013-56EF-90AE-DBF5-1DEFAFE9ADBD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02697A-B4AA-F1DC-83B3-3A01D7309723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89C5610-865C-D9D0-DB5B-2181971F7CAF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A576FC0-C0AF-5177-3B91-E26596615180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6C90332-AEB9-FF41-90A0-AE422666FFD4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7036BEDA-1EEA-F54B-7E03-2127676B71B5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35460C8D-1452-418B-47CB-E7919D76DF17}"/>
                  </a:ext>
                </a:extLst>
              </p:cNvPr>
              <p:cNvCxnSpPr>
                <a:cxnSpLocks/>
                <a:stCxn id="35" idx="1"/>
                <a:endCxn id="35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EA4A795-85D7-D86D-72F3-9CE0CB74D48C}"/>
                  </a:ext>
                </a:extLst>
              </p:cNvPr>
              <p:cNvCxnSpPr>
                <a:cxnSpLocks/>
                <a:stCxn id="34" idx="1"/>
                <a:endCxn id="34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ADB68E0-554F-44DF-6B30-5F69311B18F3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678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678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5085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80D49FCF-991C-DF5B-E843-779BBC6D6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3EF1666-D25C-8570-FE8A-BB218330B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9D6BFF8-B51E-C2A1-F23D-CF5AF628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화살표: 아래로 구부러짐 56">
                <a:extLst>
                  <a:ext uri="{FF2B5EF4-FFF2-40B4-BE49-F238E27FC236}">
                    <a16:creationId xmlns:a16="http://schemas.microsoft.com/office/drawing/2014/main" id="{61B4FC88-04A5-58F5-B6FE-74BC96B31C71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47D15CF-0CB5-159E-6C8D-45B4A4158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24"/>
                  <a:stretch>
                    <a:fillRect t="-7692" r="-5528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aa">
              <a:extLst>
                <a:ext uri="{FF2B5EF4-FFF2-40B4-BE49-F238E27FC236}">
                  <a16:creationId xmlns:a16="http://schemas.microsoft.com/office/drawing/2014/main" id="{18F796C4-EF32-A7D6-A3A1-97541820D0C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43AD866-031E-DD39-B537-B41E51A7F2E9}"/>
              </a:ext>
            </a:extLst>
          </p:cNvPr>
          <p:cNvGrpSpPr/>
          <p:nvPr/>
        </p:nvGrpSpPr>
        <p:grpSpPr>
          <a:xfrm>
            <a:off x="4679137" y="7320578"/>
            <a:ext cx="8399793" cy="5410320"/>
            <a:chOff x="3652507" y="915036"/>
            <a:chExt cx="8399793" cy="541032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18B8787-2FEC-8312-6A90-738CE4395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147412D-735B-BEEF-9762-E0DC609FADA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9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BDC348F-E1DB-C55F-3869-CF48E1FB91BE}"/>
              </a:ext>
            </a:extLst>
          </p:cNvPr>
          <p:cNvGrpSpPr/>
          <p:nvPr/>
        </p:nvGrpSpPr>
        <p:grpSpPr>
          <a:xfrm>
            <a:off x="3934062" y="-5947206"/>
            <a:ext cx="7294084" cy="5498043"/>
            <a:chOff x="3934062" y="548844"/>
            <a:chExt cx="7294084" cy="54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/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DFC066-E424-A1A5-50A7-3B2672513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473" y="1298645"/>
                  <a:ext cx="3052887" cy="90806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/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F61A6D-93A1-A2D3-ED14-962BAF347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39" y="548844"/>
                  <a:ext cx="1944763" cy="7387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/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.1)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6FADED-1587-DC73-BD02-3567A5003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2" y="1569471"/>
                  <a:ext cx="1215077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7692" r="-300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62BF8D-E318-1241-46ED-E702235F7F1B}"/>
                </a:ext>
              </a:extLst>
            </p:cNvPr>
            <p:cNvGrpSpPr/>
            <p:nvPr/>
          </p:nvGrpSpPr>
          <p:grpSpPr>
            <a:xfrm>
              <a:off x="3934062" y="3204993"/>
              <a:ext cx="3443926" cy="2690181"/>
              <a:chOff x="2279082" y="1069697"/>
              <a:chExt cx="3443926" cy="2690181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F0E217-69BF-16F8-5F74-A76267ED2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811" y="1406524"/>
                <a:ext cx="1" cy="21748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D2A471-993B-CE8A-8087-A540DCCD8FCE}"/>
                  </a:ext>
                </a:extLst>
              </p:cNvPr>
              <p:cNvSpPr/>
              <p:nvPr/>
            </p:nvSpPr>
            <p:spPr>
              <a:xfrm>
                <a:off x="2785812" y="3147060"/>
                <a:ext cx="2148839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AAB013-56EF-90AE-DBF5-1DEFAFE9ADBD}"/>
                  </a:ext>
                </a:extLst>
              </p:cNvPr>
              <p:cNvSpPr/>
              <p:nvPr/>
            </p:nvSpPr>
            <p:spPr>
              <a:xfrm>
                <a:off x="2785813" y="2712720"/>
                <a:ext cx="20015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02697A-B4AA-F1DC-83B3-3A01D7309723}"/>
                  </a:ext>
                </a:extLst>
              </p:cNvPr>
              <p:cNvSpPr/>
              <p:nvPr/>
            </p:nvSpPr>
            <p:spPr>
              <a:xfrm>
                <a:off x="2785812" y="2278380"/>
                <a:ext cx="1811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89C5610-865C-D9D0-DB5B-2181971F7CAF}"/>
                  </a:ext>
                </a:extLst>
              </p:cNvPr>
              <p:cNvSpPr/>
              <p:nvPr/>
            </p:nvSpPr>
            <p:spPr>
              <a:xfrm>
                <a:off x="2785812" y="1841819"/>
                <a:ext cx="1557020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A576FC0-C0AF-5177-3B91-E26596615180}"/>
                  </a:ext>
                </a:extLst>
              </p:cNvPr>
              <p:cNvSpPr/>
              <p:nvPr/>
            </p:nvSpPr>
            <p:spPr>
              <a:xfrm>
                <a:off x="2785811" y="1406524"/>
                <a:ext cx="1029971" cy="4343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6C90332-AEB9-FF41-90A0-AE422666FFD4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2785811" y="1623694"/>
                <a:ext cx="10299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7036BEDA-1EEA-F54B-7E03-2127676B71B5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2785812" y="2058989"/>
                <a:ext cx="1557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35460C8D-1452-418B-47CB-E7919D76DF17}"/>
                  </a:ext>
                </a:extLst>
              </p:cNvPr>
              <p:cNvCxnSpPr>
                <a:cxnSpLocks/>
                <a:stCxn id="35" idx="1"/>
                <a:endCxn id="35" idx="3"/>
              </p:cNvCxnSpPr>
              <p:nvPr/>
            </p:nvCxnSpPr>
            <p:spPr>
              <a:xfrm>
                <a:off x="2785812" y="2495550"/>
                <a:ext cx="18110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EA4A795-85D7-D86D-72F3-9CE0CB74D48C}"/>
                  </a:ext>
                </a:extLst>
              </p:cNvPr>
              <p:cNvCxnSpPr>
                <a:cxnSpLocks/>
                <a:stCxn id="34" idx="1"/>
                <a:endCxn id="34" idx="3"/>
              </p:cNvCxnSpPr>
              <p:nvPr/>
            </p:nvCxnSpPr>
            <p:spPr>
              <a:xfrm>
                <a:off x="2785813" y="2929890"/>
                <a:ext cx="20015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ADB68E0-554F-44DF-6B30-5F69311B18F3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2785812" y="3364230"/>
                <a:ext cx="21488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321DA87-53BC-D8DC-7800-32E6B84F5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3135035"/>
                    <a:ext cx="35718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AB08085-79F3-5150-AA46-CA6090F4B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688670"/>
                    <a:ext cx="35718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5D1E6D1-E6F6-DB90-A3F1-C0C855C88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3" y="2258616"/>
                    <a:ext cx="3571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844136-562F-B02F-8C21-76D5F870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834158"/>
                    <a:ext cx="35718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9EB9D16-3A5D-FE9F-4100-03DD19789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622" y="1383031"/>
                    <a:ext cx="35718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A1A0C67-9528-3263-F815-EDA47D872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157" y="1394145"/>
                    <a:ext cx="35718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6780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58FAA5-9FBB-ED84-D22C-ADC3DF248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509" y="1839099"/>
                    <a:ext cx="3571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897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543003-80DD-B967-DA26-692BBD4FE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47" y="2267307"/>
                    <a:ext cx="3571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780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373572D-C0C8-2FC3-96CF-0AF0DA28E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333" y="2707483"/>
                    <a:ext cx="35718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689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4EC223-C334-6714-3430-F3B2FAE27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35" y="3141348"/>
                    <a:ext cx="35718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085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80D49FCF-991C-DF5B-E843-779BBC6D6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237" y="1406524"/>
                <a:ext cx="0" cy="4343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3EF1666-D25C-8570-FE8A-BB218330B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406524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9D6BFF8-B51E-C2A1-F23D-CF5AF628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82" y="1834158"/>
                <a:ext cx="8639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A004964-E428-B640-3201-E638A650B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1103" y="1429543"/>
                    <a:ext cx="3571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화살표: 아래로 구부러짐 56">
                <a:extLst>
                  <a:ext uri="{FF2B5EF4-FFF2-40B4-BE49-F238E27FC236}">
                    <a16:creationId xmlns:a16="http://schemas.microsoft.com/office/drawing/2014/main" id="{61B4FC88-04A5-58F5-B6FE-74BC96B31C71}"/>
                  </a:ext>
                </a:extLst>
              </p:cNvPr>
              <p:cNvSpPr/>
              <p:nvPr/>
            </p:nvSpPr>
            <p:spPr>
              <a:xfrm>
                <a:off x="5234062" y="3390548"/>
                <a:ext cx="488946" cy="369330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47D15CF-0CB5-159E-6C8D-45B4A4158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082" y="3581400"/>
                <a:ext cx="326819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C2F8E53-BD8E-749A-29D5-E1E0B97D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16" y="1069697"/>
                    <a:ext cx="3571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/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6ADF4D2-94FC-3B94-3FC8-983B3D900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168" y="2993195"/>
                  <a:ext cx="3481914" cy="6229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/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i="1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D57F10-72B7-D596-9099-20AA9769B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208" y="3723366"/>
                  <a:ext cx="3698898" cy="23235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/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.2)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02D92FE-30FE-58D8-2956-AAFC2B36B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3069" y="5502622"/>
                  <a:ext cx="1215077" cy="400110"/>
                </a:xfrm>
                <a:prstGeom prst="rect">
                  <a:avLst/>
                </a:prstGeom>
                <a:blipFill>
                  <a:blip r:embed="rId19"/>
                  <a:stretch>
                    <a:fillRect t="-6061" r="-552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aa">
              <a:extLst>
                <a:ext uri="{FF2B5EF4-FFF2-40B4-BE49-F238E27FC236}">
                  <a16:creationId xmlns:a16="http://schemas.microsoft.com/office/drawing/2014/main" id="{18F796C4-EF32-A7D6-A3A1-97541820D0C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502" y="2561640"/>
              <a:ext cx="47193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4679137" y="857033"/>
            <a:ext cx="8399793" cy="5410320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62387A19-984F-0E99-DF7D-65AA2459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719282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25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10011067" y="51319"/>
            <a:ext cx="2714334" cy="1748306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6ABC52-330E-E214-2472-B45A50DE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226701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F8B73C-439B-B19F-A475-7C4241B4045C}"/>
              </a:ext>
            </a:extLst>
          </p:cNvPr>
          <p:cNvGrpSpPr/>
          <p:nvPr/>
        </p:nvGrpSpPr>
        <p:grpSpPr>
          <a:xfrm>
            <a:off x="6096000" y="72254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3441BC-9F84-C527-ACBA-99FDE8E83E5C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3441BC-9F84-C527-ACBA-99FDE8E83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A9B151-BF8F-007F-386E-30C5C7BD6E2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A9B151-BF8F-007F-386E-30C5C7BD6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7692" r="-5000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38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E8904-3D12-EE3F-EF4E-22A2987701C5}"/>
              </a:ext>
            </a:extLst>
          </p:cNvPr>
          <p:cNvGrpSpPr/>
          <p:nvPr/>
        </p:nvGrpSpPr>
        <p:grpSpPr>
          <a:xfrm>
            <a:off x="10011067" y="51319"/>
            <a:ext cx="2714334" cy="1748306"/>
            <a:chOff x="3652507" y="915036"/>
            <a:chExt cx="8399793" cy="5410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B0DE1-0C36-3186-1E5C-EF160F56E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4" t="3727" r="8554" b="3647"/>
            <a:stretch/>
          </p:blipFill>
          <p:spPr>
            <a:xfrm>
              <a:off x="3652507" y="1044523"/>
              <a:ext cx="8059782" cy="491955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DE3FFC-29D4-64ED-6BED-DEBE97471C8C}"/>
                </a:ext>
              </a:extLst>
            </p:cNvPr>
            <p:cNvSpPr/>
            <p:nvPr/>
          </p:nvSpPr>
          <p:spPr>
            <a:xfrm>
              <a:off x="9652000" y="915036"/>
              <a:ext cx="2400300" cy="541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6ABC52-330E-E214-2472-B45A50DE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01" y="7423215"/>
            <a:ext cx="8432798" cy="26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A09FF-4A58-5827-D9C0-706C060B0C19}"/>
              </a:ext>
            </a:extLst>
          </p:cNvPr>
          <p:cNvSpPr txBox="1"/>
          <p:nvPr/>
        </p:nvSpPr>
        <p:spPr>
          <a:xfrm>
            <a:off x="279401" y="388572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계산한다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BCF749-57D4-F4B4-065F-6FA1F39BDD5B}"/>
              </a:ext>
            </a:extLst>
          </p:cNvPr>
          <p:cNvGrpSpPr/>
          <p:nvPr/>
        </p:nvGrpSpPr>
        <p:grpSpPr>
          <a:xfrm>
            <a:off x="6096000" y="30471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6061" r="-5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726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56775-F63C-D69F-D0CC-80CF932B44EA}"/>
              </a:ext>
            </a:extLst>
          </p:cNvPr>
          <p:cNvSpPr/>
          <p:nvPr/>
        </p:nvSpPr>
        <p:spPr>
          <a:xfrm rot="2700000">
            <a:off x="3131874" y="997853"/>
            <a:ext cx="349486" cy="349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392FBA-512F-85EA-0D28-7C7C5E894934}"/>
              </a:ext>
            </a:extLst>
          </p:cNvPr>
          <p:cNvSpPr/>
          <p:nvPr/>
        </p:nvSpPr>
        <p:spPr>
          <a:xfrm>
            <a:off x="0" y="0"/>
            <a:ext cx="33066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195FB-C7BE-6F30-D9B6-D19674391A07}"/>
              </a:ext>
            </a:extLst>
          </p:cNvPr>
          <p:cNvSpPr txBox="1"/>
          <p:nvPr/>
        </p:nvSpPr>
        <p:spPr>
          <a:xfrm>
            <a:off x="203201" y="391816"/>
            <a:ext cx="303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alpha val="20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측정값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C8EF-2BAF-124A-4B3D-010F0A007E8B}"/>
              </a:ext>
            </a:extLst>
          </p:cNvPr>
          <p:cNvSpPr txBox="1"/>
          <p:nvPr/>
        </p:nvSpPr>
        <p:spPr>
          <a:xfrm>
            <a:off x="203202" y="6330068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45A83-CB2B-A9D7-63DA-1229A4A3B3DD}"/>
              </a:ext>
            </a:extLst>
          </p:cNvPr>
          <p:cNvSpPr txBox="1"/>
          <p:nvPr/>
        </p:nvSpPr>
        <p:spPr>
          <a:xfrm>
            <a:off x="203201" y="58021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1/7</a:t>
            </a:r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제곱법칙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DB1C7-0DD5-2CBA-0A4A-CFAFDA3D4636}"/>
              </a:ext>
            </a:extLst>
          </p:cNvPr>
          <p:cNvSpPr txBox="1"/>
          <p:nvPr/>
        </p:nvSpPr>
        <p:spPr>
          <a:xfrm>
            <a:off x="203200" y="915036"/>
            <a:ext cx="303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구간적분법 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66D23-E40D-B3F6-EB42-BB209792DB24}"/>
              </a:ext>
            </a:extLst>
          </p:cNvPr>
          <p:cNvSpPr txBox="1"/>
          <p:nvPr/>
        </p:nvSpPr>
        <p:spPr>
          <a:xfrm>
            <a:off x="203200" y="163831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.1)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을 통해 속도를 구하고 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.2)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를 통해 유량을 계산하였다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cxnSp>
        <p:nvCxnSpPr>
          <p:cNvPr id="3" name="aa">
            <a:extLst>
              <a:ext uri="{FF2B5EF4-FFF2-40B4-BE49-F238E27FC236}">
                <a16:creationId xmlns:a16="http://schemas.microsoft.com/office/drawing/2014/main" id="{053B0864-D91D-5A19-8920-BBBCBB1A3262}"/>
              </a:ext>
            </a:extLst>
          </p:cNvPr>
          <p:cNvCxnSpPr/>
          <p:nvPr/>
        </p:nvCxnSpPr>
        <p:spPr>
          <a:xfrm>
            <a:off x="279401" y="1588146"/>
            <a:ext cx="1450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A6CE07-97CE-D29F-1526-76879A6799EF}"/>
              </a:ext>
            </a:extLst>
          </p:cNvPr>
          <p:cNvSpPr txBox="1"/>
          <p:nvPr/>
        </p:nvSpPr>
        <p:spPr>
          <a:xfrm>
            <a:off x="279401" y="2760366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이 때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반경 분포와 오차는 다음과 같이 도시된다</a:t>
            </a:r>
            <a:r>
              <a:rPr lang="en-US" altLang="ko-KR" dirty="0">
                <a:solidFill>
                  <a:schemeClr val="bg1">
                    <a:alpha val="20000"/>
                  </a:schemeClr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 </a:t>
            </a:r>
            <a:endParaRPr lang="ko-KR" altLang="en-US" dirty="0">
              <a:solidFill>
                <a:schemeClr val="bg1">
                  <a:alpha val="20000"/>
                </a:schemeClr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A09FF-4A58-5827-D9C0-706C060B0C19}"/>
              </a:ext>
            </a:extLst>
          </p:cNvPr>
          <p:cNvSpPr txBox="1"/>
          <p:nvPr/>
        </p:nvSpPr>
        <p:spPr>
          <a:xfrm>
            <a:off x="279401" y="388572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식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.3)</a:t>
            </a:r>
            <a:r>
              <a:rPr lang="ko-KR" altLang="en-US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으로 유량계수를 계산한다</a:t>
            </a:r>
            <a:r>
              <a:rPr lang="en-US" altLang="ko-KR" dirty="0">
                <a:solidFill>
                  <a:schemeClr val="bg1"/>
                </a:solidFill>
                <a:latin typeface="마루 부리OTF 중간" panose="020B0600000101010101" pitchFamily="34" charset="-127"/>
                <a:ea typeface="마루 부리OTF 중간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마루 부리OTF 중간" panose="020B0600000101010101" pitchFamily="34" charset="-127"/>
              <a:ea typeface="마루 부리OTF 중간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BCF749-57D4-F4B4-065F-6FA1F39BDD5B}"/>
              </a:ext>
            </a:extLst>
          </p:cNvPr>
          <p:cNvGrpSpPr/>
          <p:nvPr/>
        </p:nvGrpSpPr>
        <p:grpSpPr>
          <a:xfrm>
            <a:off x="6096000" y="7974775"/>
            <a:ext cx="3680079" cy="1273041"/>
            <a:chOff x="6096000" y="3047175"/>
            <a:chExt cx="3680079" cy="1273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/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ko-KR" alt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F4A2E-FD39-73E9-3CFE-E22279CED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047175"/>
                  <a:ext cx="2586477" cy="12730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/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(</a:t>
                  </a:r>
                  <a:r>
                    <a:rPr lang="ko-KR" altLang="en-US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식</a:t>
                  </a:r>
                  <a:r>
                    <a:rPr lang="en-US" altLang="ko-KR" sz="2000" dirty="0">
                      <a:latin typeface="마루 부리OTF 중간" panose="020B0600000101010101" pitchFamily="34" charset="-127"/>
                      <a:ea typeface="마루 부리OTF 중간" panose="020B0600000101010101" pitchFamily="34" charset="-127"/>
                    </a:rPr>
                    <a:t>.3) 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B40247-DE7B-28A7-C4F1-AC3BF95F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002" y="3536417"/>
                  <a:ext cx="1215077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6061" r="-5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D8B20-DED0-35E4-45CA-4557BEA11426}"/>
              </a:ext>
            </a:extLst>
          </p:cNvPr>
          <p:cNvGrpSpPr/>
          <p:nvPr/>
        </p:nvGrpSpPr>
        <p:grpSpPr>
          <a:xfrm>
            <a:off x="3843006" y="857033"/>
            <a:ext cx="8399793" cy="5410320"/>
            <a:chOff x="2562376" y="915036"/>
            <a:chExt cx="8399793" cy="54103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AE2099-A7A5-04C5-EACB-0F751025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54" t="3727" r="8554" b="3647"/>
            <a:stretch/>
          </p:blipFill>
          <p:spPr>
            <a:xfrm>
              <a:off x="2562376" y="1044523"/>
              <a:ext cx="8059782" cy="491955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9F3934-90DF-53E6-A7A7-9D3887E597A4}"/>
                </a:ext>
              </a:extLst>
            </p:cNvPr>
            <p:cNvSpPr/>
            <p:nvPr/>
          </p:nvSpPr>
          <p:spPr>
            <a:xfrm>
              <a:off x="8561869" y="915036"/>
              <a:ext cx="2400300" cy="54103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46D890-CE17-DE83-7A9B-F4876239EFA7}"/>
              </a:ext>
            </a:extLst>
          </p:cNvPr>
          <p:cNvGrpSpPr/>
          <p:nvPr/>
        </p:nvGrpSpPr>
        <p:grpSpPr>
          <a:xfrm>
            <a:off x="5270261" y="7682837"/>
            <a:ext cx="5205271" cy="4806328"/>
            <a:chOff x="5270261" y="901037"/>
            <a:chExt cx="5205271" cy="48063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6E79B3-03D9-945A-2D0D-8C53B2A3DA3C}"/>
                </a:ext>
              </a:extLst>
            </p:cNvPr>
            <p:cNvSpPr/>
            <p:nvPr/>
          </p:nvSpPr>
          <p:spPr>
            <a:xfrm>
              <a:off x="5322313" y="5158937"/>
              <a:ext cx="5107562" cy="5484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342D2-7E83-A46A-4BA6-DF973414F74F}"/>
                    </a:ext>
                  </a:extLst>
                </p:cNvPr>
                <p:cNvSpPr txBox="1"/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𝑢𝐷</m:t>
                            </m:r>
                          </m:num>
                          <m:den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342D2-7E83-A46A-4BA6-DF973414F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90" y="901037"/>
                  <a:ext cx="1737014" cy="8053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ABEF027-14DB-5CEA-851B-F7986F2EE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913" t="11939" r="17076" b="13061"/>
            <a:stretch/>
          </p:blipFill>
          <p:spPr>
            <a:xfrm>
              <a:off x="5395294" y="2534602"/>
              <a:ext cx="4955206" cy="2213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04701E-BB46-264C-91E7-CC88F6305263}"/>
                    </a:ext>
                  </a:extLst>
                </p:cNvPr>
                <p:cNvSpPr txBox="1"/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0.156</m:t>
                        </m:r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800" i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04701E-BB46-264C-91E7-CC88F630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958" y="1858638"/>
                  <a:ext cx="367587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A21F31E-87DC-1D43-05B9-C75A7F62B180}"/>
                    </a:ext>
                  </a:extLst>
                </p:cNvPr>
                <p:cNvSpPr txBox="1"/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&gt;&gt;2400,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𝑡𝑢𝑟𝑏𝑢𝑙𝑒𝑛𝑐𝑒</m:t>
                        </m:r>
                      </m:oMath>
                    </m:oMathPara>
                  </a14:m>
                  <a:endParaRPr lang="ko-KR" altLang="en-US" sz="28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A21F31E-87DC-1D43-05B9-C75A7F62B1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261" y="5197798"/>
                  <a:ext cx="5205271" cy="4707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280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1506</Words>
  <Application>Microsoft Office PowerPoint</Application>
  <PresentationFormat>와이드스크린</PresentationFormat>
  <Paragraphs>353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Cambria Math</vt:lpstr>
      <vt:lpstr>맑은 고딕</vt:lpstr>
      <vt:lpstr>마루 부리OTF 중간</vt:lpstr>
      <vt:lpstr>마루 부리OTF 굵은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찬우 김</dc:creator>
  <cp:lastModifiedBy>찬우 김</cp:lastModifiedBy>
  <cp:revision>10</cp:revision>
  <dcterms:created xsi:type="dcterms:W3CDTF">2023-10-04T15:39:13Z</dcterms:created>
  <dcterms:modified xsi:type="dcterms:W3CDTF">2023-10-05T07:47:26Z</dcterms:modified>
</cp:coreProperties>
</file>